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6858000" cx="12192000"/>
  <p:notesSz cx="6858000" cy="9144000"/>
  <p:embeddedFontLst>
    <p:embeddedFont>
      <p:font typeface="Montserrat"/>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http://customooxmlschemas.google.com/">
      <go:slidesCustomData xmlns:go="http://customooxmlschemas.google.com/" r:id="rId19" roundtripDataSignature="AMtx7mj/1975sX89DM+RIbbeQGb2mF4Kf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Montserrat-regular.fntdata"/><Relationship Id="rId14" Type="http://schemas.openxmlformats.org/officeDocument/2006/relationships/slide" Target="slides/slide9.xml"/><Relationship Id="rId17" Type="http://schemas.openxmlformats.org/officeDocument/2006/relationships/font" Target="fonts/Montserrat-italic.fntdata"/><Relationship Id="rId16" Type="http://schemas.openxmlformats.org/officeDocument/2006/relationships/font" Target="fonts/Montserrat-bold.fntdata"/><Relationship Id="rId5" Type="http://schemas.openxmlformats.org/officeDocument/2006/relationships/notesMaster" Target="notesMasters/notesMaster1.xml"/><Relationship Id="rId19" Type="http://customschemas.google.com/relationships/presentationmetadata" Target="metadata"/><Relationship Id="rId6" Type="http://schemas.openxmlformats.org/officeDocument/2006/relationships/slide" Target="slides/slide1.xml"/><Relationship Id="rId18" Type="http://schemas.openxmlformats.org/officeDocument/2006/relationships/font" Target="fonts/Montserrat-bold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0" name="Google Shape;90;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5" name="Google Shape;9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2" name="Google Shape;10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9" name="Google Shape;109;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 name="Google Shape;116;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5" name="Google Shape;125;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4" name="Google Shape;134;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rPr lang="en-US" sz="1800">
                <a:latin typeface="Calibri"/>
                <a:ea typeface="Calibri"/>
                <a:cs typeface="Calibri"/>
                <a:sym typeface="Calibri"/>
              </a:rPr>
              <a:t>The little-known fact is that HTML documents are different than traditional documents. Like the printing press changed everything, so did the web. The web content is different both aesthetically and functionally. There are three ingredients that literally put the information at your fingerprints on any device – visuals, data, and interactive functionality.</a:t>
            </a:r>
            <a:endParaRPr/>
          </a:p>
          <a:p>
            <a:pPr indent="0" lvl="0" marL="0" rtl="0" algn="l">
              <a:spcBef>
                <a:spcPts val="0"/>
              </a:spcBef>
              <a:spcAft>
                <a:spcPts val="0"/>
              </a:spcAft>
              <a:buNone/>
            </a:pPr>
            <a:r>
              <a:t/>
            </a:r>
            <a:endParaRPr/>
          </a:p>
        </p:txBody>
      </p:sp>
      <p:sp>
        <p:nvSpPr>
          <p:cNvPr id="135" name="Google Shape;135;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4" name="Google Shape;154;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Calibri"/>
              <a:buNone/>
            </a:pPr>
            <a:r>
              <a:rPr lang="en-US" sz="1800">
                <a:latin typeface="Calibri"/>
                <a:ea typeface="Calibri"/>
                <a:cs typeface="Calibri"/>
                <a:sym typeface="Calibri"/>
              </a:rPr>
              <a:t>To allow everyone to easily build pixel-perfect, interactive HTML documents with these three ingredients, we converged three technologies into one tool – graphic design and layout, business intelligence and analytics, no code development and web authoring. The benefits of a single toolset are enormous. First, Storied Data will allow you to transition from static, bulky PDFs to pixel-perfect and interactive HTML. Second, with Storied Data you can transition from multiple tools to a single toolset. Third, Storied Data eliminates end-user license for interactive content distribution. Fourth, Storied Data eliminate backend query and concurrency costs. Fifth, Storied Data automates the generation and distribution of HTML documents. Sixth, Storied Data eliminate international multi-server costs due to GDPR.</a:t>
            </a:r>
            <a:endParaRPr/>
          </a:p>
          <a:p>
            <a:pPr indent="0" lvl="0" marL="0" rtl="0" algn="l">
              <a:spcBef>
                <a:spcPts val="0"/>
              </a:spcBef>
              <a:spcAft>
                <a:spcPts val="0"/>
              </a:spcAft>
              <a:buNone/>
            </a:pPr>
            <a:r>
              <a:t/>
            </a:r>
            <a:endParaRPr/>
          </a:p>
        </p:txBody>
      </p:sp>
      <p:sp>
        <p:nvSpPr>
          <p:cNvPr id="155" name="Google Shape;155;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1" name="Google Shape;171;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7000"/>
              </a:lnSpc>
              <a:spcBef>
                <a:spcPts val="0"/>
              </a:spcBef>
              <a:spcAft>
                <a:spcPts val="0"/>
              </a:spcAft>
              <a:buNone/>
            </a:pPr>
            <a:r>
              <a:rPr lang="en-US" sz="1800">
                <a:latin typeface="Calibri"/>
                <a:ea typeface="Calibri"/>
                <a:cs typeface="Calibri"/>
                <a:sym typeface="Calibri"/>
              </a:rPr>
              <a:t>Let us review the current root causes for resource drain and the opportunities for savings and efficiency gains from the transition to HTML documents. Most documents today are authored in Word, Power Point and Excel. There are about 1.2 billion users of these applications. But they produce non-HTML content. Hence this content requires costly and time-consuming conversion to HTML. The are 160 million business intelligence users. Some of this content is HTML, but the distribution of HTML-based business intelligence content is very costly. Hence, the much lower number of users. There are about 25 million developers and HTML coders. They are not enough to convert all the content that all other content authors produce.  Imagine of we can empower all content authors to publish directly to the 6 billion web users.</a:t>
            </a:r>
            <a:endParaRPr/>
          </a:p>
          <a:p>
            <a:pPr indent="0" lvl="0" marL="0" marR="0" rtl="0" algn="l">
              <a:lnSpc>
                <a:spcPct val="107000"/>
              </a:lnSpc>
              <a:spcBef>
                <a:spcPts val="800"/>
              </a:spcBef>
              <a:spcAft>
                <a:spcPts val="0"/>
              </a:spcAft>
              <a:buNone/>
            </a:pPr>
            <a:r>
              <a:t/>
            </a:r>
            <a:endParaRPr sz="1800">
              <a:latin typeface="Calibri"/>
              <a:ea typeface="Calibri"/>
              <a:cs typeface="Calibri"/>
              <a:sym typeface="Calibri"/>
            </a:endParaRPr>
          </a:p>
          <a:p>
            <a:pPr indent="0" lvl="0" marL="0" marR="0" rtl="0" algn="l">
              <a:lnSpc>
                <a:spcPct val="107000"/>
              </a:lnSpc>
              <a:spcBef>
                <a:spcPts val="800"/>
              </a:spcBef>
              <a:spcAft>
                <a:spcPts val="0"/>
              </a:spcAft>
              <a:buNone/>
            </a:pPr>
            <a:r>
              <a:rPr lang="en-US" sz="1800">
                <a:latin typeface="Calibri"/>
                <a:ea typeface="Calibri"/>
                <a:cs typeface="Calibri"/>
                <a:sym typeface="Calibri"/>
              </a:rPr>
              <a:t>For the 1.2 billon Word, Power Point and Excel users we can automate the publishing in HTML, thus saving them time and eliminating the unpopular PDFs. For the 160 million business intelligence users we can simplify the report and dashboard development in HTML, we can eliminate the costly servers, and we can eliminate the end user licenses to distribute interactive analytical reports and dashboards. Finally, we can democratize HTML authoring with no code development, thus eliminating the dependence of the content authors on HTML coders. All 6 billion web users gain better document experience, access to interactive digital documents on any device both online and offline.</a:t>
            </a:r>
            <a:endParaRPr/>
          </a:p>
          <a:p>
            <a:pPr indent="0" lvl="0" marL="0" rtl="0" algn="l">
              <a:spcBef>
                <a:spcPts val="800"/>
              </a:spcBef>
              <a:spcAft>
                <a:spcPts val="0"/>
              </a:spcAft>
              <a:buNone/>
            </a:pPr>
            <a:r>
              <a:t/>
            </a:r>
            <a:endParaRPr/>
          </a:p>
        </p:txBody>
      </p:sp>
      <p:sp>
        <p:nvSpPr>
          <p:cNvPr id="172" name="Google Shape;172;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1"/>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1"/>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2" name="Shape 62"/>
        <p:cNvGrpSpPr/>
        <p:nvPr/>
      </p:nvGrpSpPr>
      <p:grpSpPr>
        <a:xfrm>
          <a:off x="0" y="0"/>
          <a:ext cx="0" cy="0"/>
          <a:chOff x="0" y="0"/>
          <a:chExt cx="0" cy="0"/>
        </a:xfrm>
      </p:grpSpPr>
      <p:sp>
        <p:nvSpPr>
          <p:cNvPr id="63" name="Google Shape;63;p2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4" name="Google Shape;64;p20"/>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5" name="Google Shape;65;p20"/>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6" name="Google Shape;66;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9" name="Shape 69"/>
        <p:cNvGrpSpPr/>
        <p:nvPr/>
      </p:nvGrpSpPr>
      <p:grpSpPr>
        <a:xfrm>
          <a:off x="0" y="0"/>
          <a:ext cx="0" cy="0"/>
          <a:chOff x="0" y="0"/>
          <a:chExt cx="0" cy="0"/>
        </a:xfrm>
      </p:grpSpPr>
      <p:sp>
        <p:nvSpPr>
          <p:cNvPr id="70" name="Google Shape;70;p2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1" name="Google Shape;71;p21"/>
          <p:cNvSpPr/>
          <p:nvPr>
            <p:ph idx="2" type="pic"/>
          </p:nvPr>
        </p:nvSpPr>
        <p:spPr>
          <a:xfrm>
            <a:off x="5183188" y="987425"/>
            <a:ext cx="6172200" cy="4873625"/>
          </a:xfrm>
          <a:prstGeom prst="rect">
            <a:avLst/>
          </a:prstGeom>
          <a:noFill/>
          <a:ln>
            <a:noFill/>
          </a:ln>
        </p:spPr>
      </p:sp>
      <p:sp>
        <p:nvSpPr>
          <p:cNvPr id="72" name="Google Shape;72;p21"/>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3" name="Google Shape;73;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6" name="Shape 76"/>
        <p:cNvGrpSpPr/>
        <p:nvPr/>
      </p:nvGrpSpPr>
      <p:grpSpPr>
        <a:xfrm>
          <a:off x="0" y="0"/>
          <a:ext cx="0" cy="0"/>
          <a:chOff x="0" y="0"/>
          <a:chExt cx="0" cy="0"/>
        </a:xfrm>
      </p:grpSpPr>
      <p:sp>
        <p:nvSpPr>
          <p:cNvPr id="77" name="Google Shape;77;p2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8" name="Google Shape;78;p22"/>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9" name="Google Shape;79;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82" name="Shape 82"/>
        <p:cNvGrpSpPr/>
        <p:nvPr/>
      </p:nvGrpSpPr>
      <p:grpSpPr>
        <a:xfrm>
          <a:off x="0" y="0"/>
          <a:ext cx="0" cy="0"/>
          <a:chOff x="0" y="0"/>
          <a:chExt cx="0" cy="0"/>
        </a:xfrm>
      </p:grpSpPr>
      <p:sp>
        <p:nvSpPr>
          <p:cNvPr id="83" name="Google Shape;83;p23"/>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4" name="Google Shape;84;p23"/>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5" name="Google Shape;85;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1" name="Shape 21"/>
        <p:cNvGrpSpPr/>
        <p:nvPr/>
      </p:nvGrpSpPr>
      <p:grpSpPr>
        <a:xfrm>
          <a:off x="0" y="0"/>
          <a:ext cx="0" cy="0"/>
          <a:chOff x="0" y="0"/>
          <a:chExt cx="0" cy="0"/>
        </a:xfrm>
      </p:grpSpPr>
      <p:sp>
        <p:nvSpPr>
          <p:cNvPr id="22" name="Google Shape;22;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25" name="Shape 25"/>
        <p:cNvGrpSpPr/>
        <p:nvPr/>
      </p:nvGrpSpPr>
      <p:grpSpPr>
        <a:xfrm>
          <a:off x="0" y="0"/>
          <a:ext cx="0" cy="0"/>
          <a:chOff x="0" y="0"/>
          <a:chExt cx="0" cy="0"/>
        </a:xfrm>
      </p:grpSpPr>
      <p:sp>
        <p:nvSpPr>
          <p:cNvPr id="26" name="Google Shape;26;p13"/>
          <p:cNvSpPr/>
          <p:nvPr>
            <p:ph idx="2" type="pic"/>
          </p:nvPr>
        </p:nvSpPr>
        <p:spPr>
          <a:xfrm>
            <a:off x="0" y="0"/>
            <a:ext cx="12192000" cy="6019800"/>
          </a:xfrm>
          <a:prstGeom prst="rect">
            <a:avLst/>
          </a:prstGeom>
          <a:no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spTree>
      <p:nvGrpSpPr>
        <p:cNvPr id="27" name="Shape 27"/>
        <p:cNvGrpSpPr/>
        <p:nvPr/>
      </p:nvGrpSpPr>
      <p:grpSpPr>
        <a:xfrm>
          <a:off x="0" y="0"/>
          <a:ext cx="0" cy="0"/>
          <a:chOff x="0" y="0"/>
          <a:chExt cx="0" cy="0"/>
        </a:xfrm>
      </p:grpSpPr>
      <p:sp>
        <p:nvSpPr>
          <p:cNvPr id="28" name="Google Shape;28;p14"/>
          <p:cNvSpPr/>
          <p:nvPr>
            <p:ph idx="2" type="pic"/>
          </p:nvPr>
        </p:nvSpPr>
        <p:spPr>
          <a:xfrm>
            <a:off x="0" y="1442301"/>
            <a:ext cx="6096000" cy="4553146"/>
          </a:xfrm>
          <a:prstGeom prst="rect">
            <a:avLst/>
          </a:prstGeom>
          <a:noFill/>
          <a:ln>
            <a:no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9" name="Shape 29"/>
        <p:cNvGrpSpPr/>
        <p:nvPr/>
      </p:nvGrpSpPr>
      <p:grpSpPr>
        <a:xfrm>
          <a:off x="0" y="0"/>
          <a:ext cx="0" cy="0"/>
          <a:chOff x="0" y="0"/>
          <a:chExt cx="0" cy="0"/>
        </a:xfrm>
      </p:grpSpPr>
      <p:sp>
        <p:nvSpPr>
          <p:cNvPr id="30" name="Google Shape;30;p1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1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5" name="Shape 35"/>
        <p:cNvGrpSpPr/>
        <p:nvPr/>
      </p:nvGrpSpPr>
      <p:grpSpPr>
        <a:xfrm>
          <a:off x="0" y="0"/>
          <a:ext cx="0" cy="0"/>
          <a:chOff x="0" y="0"/>
          <a:chExt cx="0" cy="0"/>
        </a:xfrm>
      </p:grpSpPr>
      <p:sp>
        <p:nvSpPr>
          <p:cNvPr id="36" name="Google Shape;36;p16"/>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7" name="Google Shape;37;p16"/>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8" name="Google Shape;38;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1" name="Shape 41"/>
        <p:cNvGrpSpPr/>
        <p:nvPr/>
      </p:nvGrpSpPr>
      <p:grpSpPr>
        <a:xfrm>
          <a:off x="0" y="0"/>
          <a:ext cx="0" cy="0"/>
          <a:chOff x="0" y="0"/>
          <a:chExt cx="0" cy="0"/>
        </a:xfrm>
      </p:grpSpPr>
      <p:sp>
        <p:nvSpPr>
          <p:cNvPr id="42" name="Google Shape;42;p1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 name="Google Shape;43;p17"/>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17"/>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8" name="Shape 48"/>
        <p:cNvGrpSpPr/>
        <p:nvPr/>
      </p:nvGrpSpPr>
      <p:grpSpPr>
        <a:xfrm>
          <a:off x="0" y="0"/>
          <a:ext cx="0" cy="0"/>
          <a:chOff x="0" y="0"/>
          <a:chExt cx="0" cy="0"/>
        </a:xfrm>
      </p:grpSpPr>
      <p:sp>
        <p:nvSpPr>
          <p:cNvPr id="49" name="Google Shape;49;p18"/>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0" name="Google Shape;50;p18"/>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1" name="Google Shape;51;p18"/>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2" name="Google Shape;52;p18"/>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3" name="Google Shape;53;p18"/>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4" name="Google Shape;54;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7" name="Shape 57"/>
        <p:cNvGrpSpPr/>
        <p:nvPr/>
      </p:nvGrpSpPr>
      <p:grpSpPr>
        <a:xfrm>
          <a:off x="0" y="0"/>
          <a:ext cx="0" cy="0"/>
          <a:chOff x="0" y="0"/>
          <a:chExt cx="0" cy="0"/>
        </a:xfrm>
      </p:grpSpPr>
      <p:sp>
        <p:nvSpPr>
          <p:cNvPr id="58" name="Google Shape;58;p1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9" name="Google Shape;59;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7.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4.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0.jpg"/></Relationships>
</file>

<file path=ppt/slides/_rels/slide9.xml.rels><?xml version="1.0" encoding="UTF-8" standalone="yes"?><Relationships xmlns="http://schemas.openxmlformats.org/package/2006/relationships"><Relationship Id="rId11" Type="http://schemas.openxmlformats.org/officeDocument/2006/relationships/image" Target="../media/image7.png"/><Relationship Id="rId10" Type="http://schemas.openxmlformats.org/officeDocument/2006/relationships/image" Target="../media/image6.png"/><Relationship Id="rId13" Type="http://schemas.openxmlformats.org/officeDocument/2006/relationships/image" Target="../media/image18.png"/><Relationship Id="rId12"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15.png"/><Relationship Id="rId9" Type="http://schemas.openxmlformats.org/officeDocument/2006/relationships/image" Target="../media/image8.png"/><Relationship Id="rId5" Type="http://schemas.openxmlformats.org/officeDocument/2006/relationships/image" Target="../media/image13.png"/><Relationship Id="rId6" Type="http://schemas.openxmlformats.org/officeDocument/2006/relationships/image" Target="../media/image1.png"/><Relationship Id="rId7" Type="http://schemas.openxmlformats.org/officeDocument/2006/relationships/image" Target="../media/image3.png"/><Relationship Id="rId8"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
          <p:cNvSpPr txBox="1"/>
          <p:nvPr/>
        </p:nvSpPr>
        <p:spPr>
          <a:xfrm>
            <a:off x="1301674" y="903644"/>
            <a:ext cx="8923469" cy="517064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US" sz="7200" u="none" cap="none" strike="noStrike">
                <a:solidFill>
                  <a:schemeClr val="dk1"/>
                </a:solidFill>
                <a:latin typeface="Calibri"/>
                <a:ea typeface="Calibri"/>
                <a:cs typeface="Calibri"/>
                <a:sym typeface="Calibri"/>
              </a:rPr>
              <a:t>30 - years </a:t>
            </a:r>
            <a:endParaRPr/>
          </a:p>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spcBef>
                <a:spcPts val="0"/>
              </a:spcBef>
              <a:spcAft>
                <a:spcPts val="0"/>
              </a:spcAft>
              <a:buNone/>
            </a:pPr>
            <a:r>
              <a:rPr b="0" i="0" lang="en-US" sz="4800" u="none" cap="none" strike="noStrike">
                <a:solidFill>
                  <a:schemeClr val="dk1"/>
                </a:solidFill>
                <a:latin typeface="Calibri"/>
                <a:ea typeface="Calibri"/>
                <a:cs typeface="Calibri"/>
                <a:sym typeface="Calibri"/>
              </a:rPr>
              <a:t>The MAGIC number in every industry.</a:t>
            </a:r>
            <a:endParaRPr/>
          </a:p>
          <a:p>
            <a:pPr indent="0" lvl="0" marL="0" marR="0" rtl="0" algn="ctr">
              <a:spcBef>
                <a:spcPts val="0"/>
              </a:spcBef>
              <a:spcAft>
                <a:spcPts val="0"/>
              </a:spcAft>
              <a:buNone/>
            </a:pPr>
            <a:r>
              <a:t/>
            </a:r>
            <a:endParaRPr b="0" i="0" sz="4800" u="none" cap="none" strike="noStrike">
              <a:solidFill>
                <a:schemeClr val="dk1"/>
              </a:solidFill>
              <a:latin typeface="Calibri"/>
              <a:ea typeface="Calibri"/>
              <a:cs typeface="Calibri"/>
              <a:sym typeface="Calibri"/>
            </a:endParaRPr>
          </a:p>
          <a:p>
            <a:pPr indent="0" lvl="0" marL="0" marR="0" rtl="0" algn="ctr">
              <a:spcBef>
                <a:spcPts val="0"/>
              </a:spcBef>
              <a:spcAft>
                <a:spcPts val="0"/>
              </a:spcAft>
              <a:buNone/>
            </a:pPr>
            <a:r>
              <a:rPr b="0" i="0" lang="en-US" sz="4800" u="none" cap="none" strike="noStrike">
                <a:solidFill>
                  <a:schemeClr val="dk1"/>
                </a:solidFill>
                <a:latin typeface="Calibri"/>
                <a:ea typeface="Calibri"/>
                <a:cs typeface="Calibri"/>
                <a:sym typeface="Calibri"/>
              </a:rPr>
              <a:t>The law of progression </a:t>
            </a:r>
            <a:endParaRPr/>
          </a:p>
          <a:p>
            <a:pPr indent="0" lvl="0" marL="0" marR="0" rtl="0" algn="ctr">
              <a:spcBef>
                <a:spcPts val="0"/>
              </a:spcBef>
              <a:spcAft>
                <a:spcPts val="0"/>
              </a:spcAft>
              <a:buNone/>
            </a:pPr>
            <a:r>
              <a:rPr b="0" i="0" lang="en-US" sz="4800" u="none" cap="none" strike="noStrike">
                <a:solidFill>
                  <a:schemeClr val="dk1"/>
                </a:solidFill>
                <a:latin typeface="Calibri"/>
                <a:ea typeface="Calibri"/>
                <a:cs typeface="Calibri"/>
                <a:sym typeface="Calibri"/>
              </a:rPr>
              <a:t>from Start-to-Smart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2"/>
          <p:cNvSpPr txBox="1"/>
          <p:nvPr/>
        </p:nvSpPr>
        <p:spPr>
          <a:xfrm>
            <a:off x="1301674" y="903644"/>
            <a:ext cx="8923469" cy="560153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US" sz="7200" u="none" cap="none" strike="noStrike">
                <a:solidFill>
                  <a:schemeClr val="dk1"/>
                </a:solidFill>
                <a:latin typeface="Calibri"/>
                <a:ea typeface="Calibri"/>
                <a:cs typeface="Calibri"/>
                <a:sym typeface="Calibri"/>
              </a:rPr>
              <a:t>Automotive Industry </a:t>
            </a:r>
            <a:endParaRPr/>
          </a:p>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spcBef>
                <a:spcPts val="0"/>
              </a:spcBef>
              <a:spcAft>
                <a:spcPts val="0"/>
              </a:spcAft>
              <a:buNone/>
            </a:pPr>
            <a:r>
              <a:rPr b="0" i="0" lang="en-US" sz="4800" u="none" cap="none" strike="noStrike">
                <a:solidFill>
                  <a:schemeClr val="dk1"/>
                </a:solidFill>
                <a:latin typeface="Calibri"/>
                <a:ea typeface="Calibri"/>
                <a:cs typeface="Calibri"/>
                <a:sym typeface="Calibri"/>
              </a:rPr>
              <a:t>From Electric car to Smart Car</a:t>
            </a:r>
            <a:endParaRPr/>
          </a:p>
          <a:p>
            <a:pPr indent="0" lvl="0" marL="0" marR="0" rtl="0" algn="ctr">
              <a:spcBef>
                <a:spcPts val="0"/>
              </a:spcBef>
              <a:spcAft>
                <a:spcPts val="0"/>
              </a:spcAft>
              <a:buNone/>
            </a:pPr>
            <a:r>
              <a:t/>
            </a:r>
            <a:endParaRPr b="0" i="0" sz="4800" u="none" cap="none" strike="noStrike">
              <a:solidFill>
                <a:schemeClr val="dk1"/>
              </a:solidFill>
              <a:latin typeface="Calibri"/>
              <a:ea typeface="Calibri"/>
              <a:cs typeface="Calibri"/>
              <a:sym typeface="Calibri"/>
            </a:endParaRPr>
          </a:p>
          <a:p>
            <a:pPr indent="0" lvl="0" marL="0" marR="0" rtl="0" algn="ctr">
              <a:spcBef>
                <a:spcPts val="0"/>
              </a:spcBef>
              <a:spcAft>
                <a:spcPts val="0"/>
              </a:spcAft>
              <a:buNone/>
            </a:pPr>
            <a:r>
              <a:t/>
            </a:r>
            <a:endParaRPr b="0" i="0" sz="4800" u="none" cap="none" strike="noStrike">
              <a:solidFill>
                <a:schemeClr val="dk1"/>
              </a:solidFill>
              <a:latin typeface="Calibri"/>
              <a:ea typeface="Calibri"/>
              <a:cs typeface="Calibri"/>
              <a:sym typeface="Calibri"/>
            </a:endParaRPr>
          </a:p>
          <a:p>
            <a:pPr indent="0" lvl="0" marL="0" marR="0" rtl="0" algn="ctr">
              <a:spcBef>
                <a:spcPts val="0"/>
              </a:spcBef>
              <a:spcAft>
                <a:spcPts val="0"/>
              </a:spcAft>
              <a:buNone/>
            </a:pPr>
            <a:r>
              <a:t/>
            </a:r>
            <a:endParaRPr b="0" i="0" sz="4800" u="none" cap="none" strike="noStrike">
              <a:solidFill>
                <a:schemeClr val="dk1"/>
              </a:solidFill>
              <a:latin typeface="Calibri"/>
              <a:ea typeface="Calibri"/>
              <a:cs typeface="Calibri"/>
              <a:sym typeface="Calibri"/>
            </a:endParaRPr>
          </a:p>
          <a:p>
            <a:pPr indent="0" lvl="0" marL="0" marR="0" rtl="0" algn="ctr">
              <a:spcBef>
                <a:spcPts val="0"/>
              </a:spcBef>
              <a:spcAft>
                <a:spcPts val="0"/>
              </a:spcAft>
              <a:buNone/>
            </a:pPr>
            <a:r>
              <a:t/>
            </a:r>
            <a:endParaRPr b="0" i="0" sz="4800" u="none" cap="none" strike="noStrike">
              <a:solidFill>
                <a:schemeClr val="dk1"/>
              </a:solidFill>
              <a:latin typeface="Calibri"/>
              <a:ea typeface="Calibri"/>
              <a:cs typeface="Calibri"/>
              <a:sym typeface="Calibri"/>
            </a:endParaRPr>
          </a:p>
          <a:p>
            <a:pPr indent="0" lvl="0" marL="0" marR="0" rtl="0" algn="ctr">
              <a:spcBef>
                <a:spcPts val="0"/>
              </a:spcBef>
              <a:spcAft>
                <a:spcPts val="0"/>
              </a:spcAft>
              <a:buNone/>
            </a:pPr>
            <a:r>
              <a:rPr b="0" i="0" lang="en-US" sz="2800" u="none" cap="none" strike="noStrike">
                <a:solidFill>
                  <a:schemeClr val="dk1"/>
                </a:solidFill>
                <a:latin typeface="Calibri"/>
                <a:ea typeface="Calibri"/>
                <a:cs typeface="Calibri"/>
                <a:sym typeface="Calibri"/>
              </a:rPr>
              <a:t>The law of progression from Start-to-Smart </a:t>
            </a:r>
            <a:endParaRPr/>
          </a:p>
        </p:txBody>
      </p:sp>
      <p:pic>
        <p:nvPicPr>
          <p:cNvPr descr="Forgotten Concept: Chevrolet Electrovette | The Daily Drive | Consumer  Guide® The Daily Drive | Consumer Guide®" id="98" name="Google Shape;98;p2"/>
          <p:cNvPicPr preferRelativeResize="0"/>
          <p:nvPr/>
        </p:nvPicPr>
        <p:blipFill rotWithShape="1">
          <a:blip r:embed="rId3">
            <a:alphaModFix/>
          </a:blip>
          <a:srcRect b="0" l="0" r="0" t="0"/>
          <a:stretch/>
        </p:blipFill>
        <p:spPr>
          <a:xfrm>
            <a:off x="1696570" y="3343163"/>
            <a:ext cx="3986227" cy="2229795"/>
          </a:xfrm>
          <a:prstGeom prst="rect">
            <a:avLst/>
          </a:prstGeom>
          <a:noFill/>
          <a:ln>
            <a:noFill/>
          </a:ln>
        </p:spPr>
      </p:pic>
      <p:pic>
        <p:nvPicPr>
          <p:cNvPr id="99" name="Google Shape;99;p2"/>
          <p:cNvPicPr preferRelativeResize="0"/>
          <p:nvPr/>
        </p:nvPicPr>
        <p:blipFill rotWithShape="1">
          <a:blip r:embed="rId4">
            <a:alphaModFix/>
          </a:blip>
          <a:srcRect b="0" l="0" r="0" t="0"/>
          <a:stretch/>
        </p:blipFill>
        <p:spPr>
          <a:xfrm>
            <a:off x="6077694" y="3343163"/>
            <a:ext cx="3703510" cy="222979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3"/>
          <p:cNvSpPr txBox="1"/>
          <p:nvPr/>
        </p:nvSpPr>
        <p:spPr>
          <a:xfrm>
            <a:off x="1301674" y="903644"/>
            <a:ext cx="9859385" cy="560153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US" sz="7200" u="none" cap="none" strike="noStrike">
                <a:solidFill>
                  <a:schemeClr val="dk1"/>
                </a:solidFill>
                <a:latin typeface="Calibri"/>
                <a:ea typeface="Calibri"/>
                <a:cs typeface="Calibri"/>
                <a:sym typeface="Calibri"/>
              </a:rPr>
              <a:t>Telecom Industry </a:t>
            </a:r>
            <a:endParaRPr/>
          </a:p>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spcBef>
                <a:spcPts val="0"/>
              </a:spcBef>
              <a:spcAft>
                <a:spcPts val="0"/>
              </a:spcAft>
              <a:buNone/>
            </a:pPr>
            <a:r>
              <a:rPr b="0" i="0" lang="en-US" sz="4800" u="none" cap="none" strike="noStrike">
                <a:solidFill>
                  <a:schemeClr val="dk1"/>
                </a:solidFill>
                <a:latin typeface="Calibri"/>
                <a:ea typeface="Calibri"/>
                <a:cs typeface="Calibri"/>
                <a:sym typeface="Calibri"/>
              </a:rPr>
              <a:t>From Mobile Phone to Smart Phone</a:t>
            </a:r>
            <a:endParaRPr/>
          </a:p>
          <a:p>
            <a:pPr indent="0" lvl="0" marL="0" marR="0" rtl="0" algn="ctr">
              <a:spcBef>
                <a:spcPts val="0"/>
              </a:spcBef>
              <a:spcAft>
                <a:spcPts val="0"/>
              </a:spcAft>
              <a:buNone/>
            </a:pPr>
            <a:r>
              <a:t/>
            </a:r>
            <a:endParaRPr b="0" i="0" sz="4800" u="none" cap="none" strike="noStrike">
              <a:solidFill>
                <a:schemeClr val="dk1"/>
              </a:solidFill>
              <a:latin typeface="Calibri"/>
              <a:ea typeface="Calibri"/>
              <a:cs typeface="Calibri"/>
              <a:sym typeface="Calibri"/>
            </a:endParaRPr>
          </a:p>
          <a:p>
            <a:pPr indent="0" lvl="0" marL="0" marR="0" rtl="0" algn="ctr">
              <a:spcBef>
                <a:spcPts val="0"/>
              </a:spcBef>
              <a:spcAft>
                <a:spcPts val="0"/>
              </a:spcAft>
              <a:buNone/>
            </a:pPr>
            <a:r>
              <a:t/>
            </a:r>
            <a:endParaRPr b="0" i="0" sz="4800" u="none" cap="none" strike="noStrike">
              <a:solidFill>
                <a:schemeClr val="dk1"/>
              </a:solidFill>
              <a:latin typeface="Calibri"/>
              <a:ea typeface="Calibri"/>
              <a:cs typeface="Calibri"/>
              <a:sym typeface="Calibri"/>
            </a:endParaRPr>
          </a:p>
          <a:p>
            <a:pPr indent="0" lvl="0" marL="0" marR="0" rtl="0" algn="ctr">
              <a:spcBef>
                <a:spcPts val="0"/>
              </a:spcBef>
              <a:spcAft>
                <a:spcPts val="0"/>
              </a:spcAft>
              <a:buNone/>
            </a:pPr>
            <a:r>
              <a:t/>
            </a:r>
            <a:endParaRPr b="0" i="0" sz="4800" u="none" cap="none" strike="noStrike">
              <a:solidFill>
                <a:schemeClr val="dk1"/>
              </a:solidFill>
              <a:latin typeface="Calibri"/>
              <a:ea typeface="Calibri"/>
              <a:cs typeface="Calibri"/>
              <a:sym typeface="Calibri"/>
            </a:endParaRPr>
          </a:p>
          <a:p>
            <a:pPr indent="0" lvl="0" marL="0" marR="0" rtl="0" algn="ctr">
              <a:spcBef>
                <a:spcPts val="0"/>
              </a:spcBef>
              <a:spcAft>
                <a:spcPts val="0"/>
              </a:spcAft>
              <a:buNone/>
            </a:pPr>
            <a:r>
              <a:t/>
            </a:r>
            <a:endParaRPr b="0" i="0" sz="4800" u="none" cap="none" strike="noStrike">
              <a:solidFill>
                <a:schemeClr val="dk1"/>
              </a:solidFill>
              <a:latin typeface="Calibri"/>
              <a:ea typeface="Calibri"/>
              <a:cs typeface="Calibri"/>
              <a:sym typeface="Calibri"/>
            </a:endParaRPr>
          </a:p>
          <a:p>
            <a:pPr indent="0" lvl="0" marL="0" marR="0" rtl="0" algn="ctr">
              <a:spcBef>
                <a:spcPts val="0"/>
              </a:spcBef>
              <a:spcAft>
                <a:spcPts val="0"/>
              </a:spcAft>
              <a:buNone/>
            </a:pPr>
            <a:r>
              <a:rPr b="0" i="0" lang="en-US" sz="2800" u="none" cap="none" strike="noStrike">
                <a:solidFill>
                  <a:schemeClr val="dk1"/>
                </a:solidFill>
                <a:latin typeface="Calibri"/>
                <a:ea typeface="Calibri"/>
                <a:cs typeface="Calibri"/>
                <a:sym typeface="Calibri"/>
              </a:rPr>
              <a:t>The law of progression from Start-to-Smart </a:t>
            </a:r>
            <a:endParaRPr/>
          </a:p>
        </p:txBody>
      </p:sp>
      <p:pic>
        <p:nvPicPr>
          <p:cNvPr descr="What your first mobile phone says about you | JOE.co.uk" id="105" name="Google Shape;105;p3"/>
          <p:cNvPicPr preferRelativeResize="0"/>
          <p:nvPr/>
        </p:nvPicPr>
        <p:blipFill rotWithShape="1">
          <a:blip r:embed="rId3">
            <a:alphaModFix/>
          </a:blip>
          <a:srcRect b="0" l="0" r="0" t="0"/>
          <a:stretch/>
        </p:blipFill>
        <p:spPr>
          <a:xfrm>
            <a:off x="2678711" y="3072888"/>
            <a:ext cx="3517048" cy="2634391"/>
          </a:xfrm>
          <a:prstGeom prst="rect">
            <a:avLst/>
          </a:prstGeom>
          <a:noFill/>
          <a:ln>
            <a:noFill/>
          </a:ln>
        </p:spPr>
      </p:pic>
      <p:pic>
        <p:nvPicPr>
          <p:cNvPr id="106" name="Google Shape;106;p3"/>
          <p:cNvPicPr preferRelativeResize="0"/>
          <p:nvPr/>
        </p:nvPicPr>
        <p:blipFill rotWithShape="1">
          <a:blip r:embed="rId4">
            <a:alphaModFix/>
          </a:blip>
          <a:srcRect b="0" l="0" r="0" t="0"/>
          <a:stretch/>
        </p:blipFill>
        <p:spPr>
          <a:xfrm>
            <a:off x="6904157" y="3287020"/>
            <a:ext cx="2474662" cy="257589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4"/>
          <p:cNvSpPr txBox="1"/>
          <p:nvPr/>
        </p:nvSpPr>
        <p:spPr>
          <a:xfrm>
            <a:off x="1301674" y="903644"/>
            <a:ext cx="9859385" cy="560153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US" sz="7200" u="none" cap="none" strike="noStrike">
                <a:solidFill>
                  <a:schemeClr val="dk1"/>
                </a:solidFill>
                <a:latin typeface="Calibri"/>
                <a:ea typeface="Calibri"/>
                <a:cs typeface="Calibri"/>
                <a:sym typeface="Calibri"/>
              </a:rPr>
              <a:t>Internet Industry </a:t>
            </a:r>
            <a:endParaRPr/>
          </a:p>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spcBef>
                <a:spcPts val="0"/>
              </a:spcBef>
              <a:spcAft>
                <a:spcPts val="0"/>
              </a:spcAft>
              <a:buNone/>
            </a:pPr>
            <a:r>
              <a:rPr b="0" i="0" lang="en-US" sz="4800" u="none" cap="none" strike="noStrike">
                <a:solidFill>
                  <a:schemeClr val="dk1"/>
                </a:solidFill>
                <a:latin typeface="Calibri"/>
                <a:ea typeface="Calibri"/>
                <a:cs typeface="Calibri"/>
                <a:sym typeface="Calibri"/>
              </a:rPr>
              <a:t>From Internet to Smart Web</a:t>
            </a:r>
            <a:endParaRPr/>
          </a:p>
          <a:p>
            <a:pPr indent="0" lvl="0" marL="0" marR="0" rtl="0" algn="ctr">
              <a:spcBef>
                <a:spcPts val="0"/>
              </a:spcBef>
              <a:spcAft>
                <a:spcPts val="0"/>
              </a:spcAft>
              <a:buNone/>
            </a:pPr>
            <a:r>
              <a:t/>
            </a:r>
            <a:endParaRPr b="0" i="0" sz="4800" u="none" cap="none" strike="noStrike">
              <a:solidFill>
                <a:schemeClr val="dk1"/>
              </a:solidFill>
              <a:latin typeface="Calibri"/>
              <a:ea typeface="Calibri"/>
              <a:cs typeface="Calibri"/>
              <a:sym typeface="Calibri"/>
            </a:endParaRPr>
          </a:p>
          <a:p>
            <a:pPr indent="0" lvl="0" marL="0" marR="0" rtl="0" algn="ctr">
              <a:spcBef>
                <a:spcPts val="0"/>
              </a:spcBef>
              <a:spcAft>
                <a:spcPts val="0"/>
              </a:spcAft>
              <a:buNone/>
            </a:pPr>
            <a:r>
              <a:t/>
            </a:r>
            <a:endParaRPr b="0" i="0" sz="4800" u="none" cap="none" strike="noStrike">
              <a:solidFill>
                <a:schemeClr val="dk1"/>
              </a:solidFill>
              <a:latin typeface="Calibri"/>
              <a:ea typeface="Calibri"/>
              <a:cs typeface="Calibri"/>
              <a:sym typeface="Calibri"/>
            </a:endParaRPr>
          </a:p>
          <a:p>
            <a:pPr indent="0" lvl="0" marL="0" marR="0" rtl="0" algn="ctr">
              <a:spcBef>
                <a:spcPts val="0"/>
              </a:spcBef>
              <a:spcAft>
                <a:spcPts val="0"/>
              </a:spcAft>
              <a:buNone/>
            </a:pPr>
            <a:r>
              <a:t/>
            </a:r>
            <a:endParaRPr b="0" i="0" sz="4800" u="none" cap="none" strike="noStrike">
              <a:solidFill>
                <a:schemeClr val="dk1"/>
              </a:solidFill>
              <a:latin typeface="Calibri"/>
              <a:ea typeface="Calibri"/>
              <a:cs typeface="Calibri"/>
              <a:sym typeface="Calibri"/>
            </a:endParaRPr>
          </a:p>
          <a:p>
            <a:pPr indent="0" lvl="0" marL="0" marR="0" rtl="0" algn="ctr">
              <a:spcBef>
                <a:spcPts val="0"/>
              </a:spcBef>
              <a:spcAft>
                <a:spcPts val="0"/>
              </a:spcAft>
              <a:buNone/>
            </a:pPr>
            <a:r>
              <a:t/>
            </a:r>
            <a:endParaRPr b="0" i="0" sz="4800" u="none" cap="none" strike="noStrike">
              <a:solidFill>
                <a:schemeClr val="dk1"/>
              </a:solidFill>
              <a:latin typeface="Calibri"/>
              <a:ea typeface="Calibri"/>
              <a:cs typeface="Calibri"/>
              <a:sym typeface="Calibri"/>
            </a:endParaRPr>
          </a:p>
          <a:p>
            <a:pPr indent="0" lvl="0" marL="0" marR="0" rtl="0" algn="ctr">
              <a:spcBef>
                <a:spcPts val="0"/>
              </a:spcBef>
              <a:spcAft>
                <a:spcPts val="0"/>
              </a:spcAft>
              <a:buNone/>
            </a:pPr>
            <a:r>
              <a:rPr b="0" i="0" lang="en-US" sz="2800" u="none" cap="none" strike="noStrike">
                <a:solidFill>
                  <a:schemeClr val="dk1"/>
                </a:solidFill>
                <a:latin typeface="Calibri"/>
                <a:ea typeface="Calibri"/>
                <a:cs typeface="Calibri"/>
                <a:sym typeface="Calibri"/>
              </a:rPr>
              <a:t>The law of progression from Start-to-Smart </a:t>
            </a:r>
            <a:endParaRPr/>
          </a:p>
        </p:txBody>
      </p:sp>
      <p:pic>
        <p:nvPicPr>
          <p:cNvPr descr="A brief history of the internet" id="112" name="Google Shape;112;p4"/>
          <p:cNvPicPr preferRelativeResize="0"/>
          <p:nvPr/>
        </p:nvPicPr>
        <p:blipFill rotWithShape="1">
          <a:blip r:embed="rId3">
            <a:alphaModFix/>
          </a:blip>
          <a:srcRect b="0" l="0" r="0" t="0"/>
          <a:stretch/>
        </p:blipFill>
        <p:spPr>
          <a:xfrm>
            <a:off x="2978299" y="3605380"/>
            <a:ext cx="2857500" cy="1562100"/>
          </a:xfrm>
          <a:prstGeom prst="rect">
            <a:avLst/>
          </a:prstGeom>
          <a:noFill/>
          <a:ln>
            <a:noFill/>
          </a:ln>
        </p:spPr>
      </p:pic>
      <p:pic>
        <p:nvPicPr>
          <p:cNvPr id="113" name="Google Shape;113;p4"/>
          <p:cNvPicPr preferRelativeResize="0"/>
          <p:nvPr/>
        </p:nvPicPr>
        <p:blipFill rotWithShape="1">
          <a:blip r:embed="rId4">
            <a:alphaModFix/>
          </a:blip>
          <a:srcRect b="0" l="0" r="0" t="0"/>
          <a:stretch/>
        </p:blipFill>
        <p:spPr>
          <a:xfrm>
            <a:off x="6096000" y="3263041"/>
            <a:ext cx="3654328" cy="243178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5"/>
          <p:cNvSpPr/>
          <p:nvPr/>
        </p:nvSpPr>
        <p:spPr>
          <a:xfrm>
            <a:off x="209187" y="3186951"/>
            <a:ext cx="2888428" cy="2538805"/>
          </a:xfrm>
          <a:prstGeom prst="star7">
            <a:avLst>
              <a:gd fmla="val 29365" name="adj"/>
              <a:gd fmla="val 102572" name="hf"/>
              <a:gd fmla="val 105210" name="vf"/>
            </a:avLst>
          </a:prstGeom>
          <a:solidFill>
            <a:srgbClr val="FF2116"/>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19" name="Google Shape;119;p5"/>
          <p:cNvSpPr txBox="1"/>
          <p:nvPr/>
        </p:nvSpPr>
        <p:spPr>
          <a:xfrm>
            <a:off x="1301674" y="903644"/>
            <a:ext cx="9859385" cy="560153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US" sz="7200" u="none" cap="none" strike="noStrike">
                <a:solidFill>
                  <a:schemeClr val="dk1"/>
                </a:solidFill>
                <a:latin typeface="Calibri"/>
                <a:ea typeface="Calibri"/>
                <a:cs typeface="Calibri"/>
                <a:sym typeface="Calibri"/>
              </a:rPr>
              <a:t>Publishing Industry </a:t>
            </a:r>
            <a:endParaRPr/>
          </a:p>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spcBef>
                <a:spcPts val="0"/>
              </a:spcBef>
              <a:spcAft>
                <a:spcPts val="0"/>
              </a:spcAft>
              <a:buNone/>
            </a:pPr>
            <a:r>
              <a:rPr b="0" i="0" lang="en-US" sz="4800" u="none" cap="none" strike="noStrike">
                <a:solidFill>
                  <a:schemeClr val="dk1"/>
                </a:solidFill>
                <a:latin typeface="Calibri"/>
                <a:ea typeface="Calibri"/>
                <a:cs typeface="Calibri"/>
                <a:sym typeface="Calibri"/>
              </a:rPr>
              <a:t>From Digital to Smart Documents</a:t>
            </a:r>
            <a:endParaRPr/>
          </a:p>
          <a:p>
            <a:pPr indent="0" lvl="0" marL="0" marR="0" rtl="0" algn="ctr">
              <a:spcBef>
                <a:spcPts val="0"/>
              </a:spcBef>
              <a:spcAft>
                <a:spcPts val="0"/>
              </a:spcAft>
              <a:buNone/>
            </a:pPr>
            <a:r>
              <a:t/>
            </a:r>
            <a:endParaRPr b="0" i="0" sz="4800" u="none" cap="none" strike="noStrike">
              <a:solidFill>
                <a:schemeClr val="dk1"/>
              </a:solidFill>
              <a:latin typeface="Calibri"/>
              <a:ea typeface="Calibri"/>
              <a:cs typeface="Calibri"/>
              <a:sym typeface="Calibri"/>
            </a:endParaRPr>
          </a:p>
          <a:p>
            <a:pPr indent="0" lvl="0" marL="0" marR="0" rtl="0" algn="ctr">
              <a:spcBef>
                <a:spcPts val="0"/>
              </a:spcBef>
              <a:spcAft>
                <a:spcPts val="0"/>
              </a:spcAft>
              <a:buNone/>
            </a:pPr>
            <a:r>
              <a:t/>
            </a:r>
            <a:endParaRPr b="0" i="0" sz="4800" u="none" cap="none" strike="noStrike">
              <a:solidFill>
                <a:schemeClr val="dk1"/>
              </a:solidFill>
              <a:latin typeface="Calibri"/>
              <a:ea typeface="Calibri"/>
              <a:cs typeface="Calibri"/>
              <a:sym typeface="Calibri"/>
            </a:endParaRPr>
          </a:p>
          <a:p>
            <a:pPr indent="0" lvl="0" marL="0" marR="0" rtl="0" algn="ctr">
              <a:spcBef>
                <a:spcPts val="0"/>
              </a:spcBef>
              <a:spcAft>
                <a:spcPts val="0"/>
              </a:spcAft>
              <a:buNone/>
            </a:pPr>
            <a:r>
              <a:t/>
            </a:r>
            <a:endParaRPr b="0" i="0" sz="4800" u="none" cap="none" strike="noStrike">
              <a:solidFill>
                <a:schemeClr val="dk1"/>
              </a:solidFill>
              <a:latin typeface="Calibri"/>
              <a:ea typeface="Calibri"/>
              <a:cs typeface="Calibri"/>
              <a:sym typeface="Calibri"/>
            </a:endParaRPr>
          </a:p>
          <a:p>
            <a:pPr indent="0" lvl="0" marL="0" marR="0" rtl="0" algn="ctr">
              <a:spcBef>
                <a:spcPts val="0"/>
              </a:spcBef>
              <a:spcAft>
                <a:spcPts val="0"/>
              </a:spcAft>
              <a:buNone/>
            </a:pPr>
            <a:r>
              <a:t/>
            </a:r>
            <a:endParaRPr b="0" i="0" sz="4800" u="none" cap="none" strike="noStrike">
              <a:solidFill>
                <a:schemeClr val="dk1"/>
              </a:solidFill>
              <a:latin typeface="Calibri"/>
              <a:ea typeface="Calibri"/>
              <a:cs typeface="Calibri"/>
              <a:sym typeface="Calibri"/>
            </a:endParaRPr>
          </a:p>
          <a:p>
            <a:pPr indent="0" lvl="0" marL="0" marR="0" rtl="0" algn="ctr">
              <a:spcBef>
                <a:spcPts val="0"/>
              </a:spcBef>
              <a:spcAft>
                <a:spcPts val="0"/>
              </a:spcAft>
              <a:buNone/>
            </a:pPr>
            <a:r>
              <a:rPr b="0" i="0" lang="en-US" sz="2800" u="none" cap="none" strike="noStrike">
                <a:solidFill>
                  <a:schemeClr val="dk1"/>
                </a:solidFill>
                <a:latin typeface="Calibri"/>
                <a:ea typeface="Calibri"/>
                <a:cs typeface="Calibri"/>
                <a:sym typeface="Calibri"/>
              </a:rPr>
              <a:t>The law of progression from Start-to-Smart </a:t>
            </a:r>
            <a:endParaRPr/>
          </a:p>
        </p:txBody>
      </p:sp>
      <p:pic>
        <p:nvPicPr>
          <p:cNvPr id="120" name="Google Shape;120;p5"/>
          <p:cNvPicPr preferRelativeResize="0"/>
          <p:nvPr/>
        </p:nvPicPr>
        <p:blipFill rotWithShape="1">
          <a:blip r:embed="rId3">
            <a:alphaModFix/>
          </a:blip>
          <a:srcRect b="0" l="0" r="0" t="0"/>
          <a:stretch/>
        </p:blipFill>
        <p:spPr>
          <a:xfrm>
            <a:off x="3117533" y="3270492"/>
            <a:ext cx="1933575" cy="2371725"/>
          </a:xfrm>
          <a:prstGeom prst="rect">
            <a:avLst/>
          </a:prstGeom>
          <a:noFill/>
          <a:ln>
            <a:noFill/>
          </a:ln>
        </p:spPr>
      </p:pic>
      <p:sp>
        <p:nvSpPr>
          <p:cNvPr id="121" name="Google Shape;121;p5"/>
          <p:cNvSpPr txBox="1"/>
          <p:nvPr/>
        </p:nvSpPr>
        <p:spPr>
          <a:xfrm>
            <a:off x="6712772" y="3593053"/>
            <a:ext cx="2323652" cy="193899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4000" u="none" cap="none" strike="noStrike">
                <a:solidFill>
                  <a:srgbClr val="FF0000"/>
                </a:solidFill>
                <a:latin typeface="Calibri"/>
                <a:ea typeface="Calibri"/>
                <a:cs typeface="Calibri"/>
                <a:sym typeface="Calibri"/>
              </a:rPr>
              <a:t>Insert Storied Data Logo</a:t>
            </a:r>
            <a:endParaRPr/>
          </a:p>
        </p:txBody>
      </p:sp>
      <p:sp>
        <p:nvSpPr>
          <p:cNvPr id="122" name="Google Shape;122;p5"/>
          <p:cNvSpPr txBox="1"/>
          <p:nvPr/>
        </p:nvSpPr>
        <p:spPr>
          <a:xfrm>
            <a:off x="725049" y="3994689"/>
            <a:ext cx="2043953"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Calibri"/>
                <a:ea typeface="Calibri"/>
                <a:cs typeface="Calibri"/>
                <a:sym typeface="Calibri"/>
              </a:rPr>
              <a:t>4 trillion PDFs</a:t>
            </a:r>
            <a:endParaRPr/>
          </a:p>
          <a:p>
            <a:pPr indent="0" lvl="0" marL="0" marR="0" rtl="0" algn="l">
              <a:spcBef>
                <a:spcPts val="0"/>
              </a:spcBef>
              <a:spcAft>
                <a:spcPts val="0"/>
              </a:spcAft>
              <a:buNone/>
            </a:pPr>
            <a:r>
              <a:rPr lang="en-US" sz="1800">
                <a:solidFill>
                  <a:schemeClr val="lt1"/>
                </a:solidFill>
                <a:latin typeface="Calibri"/>
                <a:ea typeface="Calibri"/>
                <a:cs typeface="Calibri"/>
                <a:sym typeface="Calibri"/>
              </a:rPr>
              <a:t>Are created and circulated annually</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6"/>
          <p:cNvSpPr txBox="1"/>
          <p:nvPr/>
        </p:nvSpPr>
        <p:spPr>
          <a:xfrm>
            <a:off x="736102" y="391354"/>
            <a:ext cx="10101431" cy="452431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4800">
                <a:solidFill>
                  <a:schemeClr val="dk1"/>
                </a:solidFill>
                <a:latin typeface="Calibri"/>
                <a:ea typeface="Calibri"/>
                <a:cs typeface="Calibri"/>
                <a:sym typeface="Calibri"/>
              </a:rPr>
              <a:t>From now on all content will be Web ready.</a:t>
            </a:r>
            <a:endParaRPr/>
          </a:p>
          <a:p>
            <a:pPr indent="0" lvl="0" marL="0" marR="0" rtl="0" algn="ctr">
              <a:spcBef>
                <a:spcPts val="0"/>
              </a:spcBef>
              <a:spcAft>
                <a:spcPts val="0"/>
              </a:spcAft>
              <a:buNone/>
            </a:pPr>
            <a:r>
              <a:t/>
            </a:r>
            <a:endParaRPr sz="4800">
              <a:solidFill>
                <a:schemeClr val="dk1"/>
              </a:solidFill>
              <a:latin typeface="Calibri"/>
              <a:ea typeface="Calibri"/>
              <a:cs typeface="Calibri"/>
              <a:sym typeface="Calibri"/>
            </a:endParaRPr>
          </a:p>
          <a:p>
            <a:pPr indent="0" lvl="0" marL="0" marR="0" rtl="0" algn="ctr">
              <a:spcBef>
                <a:spcPts val="0"/>
              </a:spcBef>
              <a:spcAft>
                <a:spcPts val="0"/>
              </a:spcAft>
              <a:buNone/>
            </a:pPr>
            <a:r>
              <a:rPr lang="en-US" sz="4800">
                <a:solidFill>
                  <a:schemeClr val="dk1"/>
                </a:solidFill>
                <a:latin typeface="Calibri"/>
                <a:ea typeface="Calibri"/>
                <a:cs typeface="Calibri"/>
                <a:sym typeface="Calibri"/>
              </a:rPr>
              <a:t>If it is not web ready, it it will not be seen.</a:t>
            </a:r>
            <a:endParaRPr/>
          </a:p>
          <a:p>
            <a:pPr indent="0" lvl="0" marL="0" marR="0" rtl="0" algn="ctr">
              <a:spcBef>
                <a:spcPts val="0"/>
              </a:spcBef>
              <a:spcAft>
                <a:spcPts val="0"/>
              </a:spcAft>
              <a:buNone/>
            </a:pPr>
            <a:r>
              <a:t/>
            </a:r>
            <a:endParaRPr sz="4800">
              <a:solidFill>
                <a:schemeClr val="dk1"/>
              </a:solidFill>
              <a:latin typeface="Calibri"/>
              <a:ea typeface="Calibri"/>
              <a:cs typeface="Calibri"/>
              <a:sym typeface="Calibri"/>
            </a:endParaRPr>
          </a:p>
        </p:txBody>
      </p:sp>
      <p:sp>
        <p:nvSpPr>
          <p:cNvPr id="128" name="Google Shape;128;p6"/>
          <p:cNvSpPr/>
          <p:nvPr/>
        </p:nvSpPr>
        <p:spPr>
          <a:xfrm>
            <a:off x="816582" y="5006262"/>
            <a:ext cx="4782771" cy="1517656"/>
          </a:xfrm>
          <a:prstGeom prst="roundRect">
            <a:avLst>
              <a:gd fmla="val 8414" name="adj"/>
            </a:avLst>
          </a:prstGeom>
          <a:solidFill>
            <a:srgbClr val="01587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9" name="Google Shape;129;p6"/>
          <p:cNvSpPr/>
          <p:nvPr/>
        </p:nvSpPr>
        <p:spPr>
          <a:xfrm>
            <a:off x="927145" y="5210750"/>
            <a:ext cx="4561647"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lt1"/>
                </a:solidFill>
                <a:latin typeface="Calibri"/>
                <a:ea typeface="Calibri"/>
                <a:cs typeface="Calibri"/>
                <a:sym typeface="Calibri"/>
              </a:rPr>
              <a:t>Every </a:t>
            </a:r>
            <a:r>
              <a:rPr b="1" lang="en-US" sz="2400">
                <a:solidFill>
                  <a:schemeClr val="lt1"/>
                </a:solidFill>
                <a:highlight>
                  <a:srgbClr val="F3BA28"/>
                </a:highlight>
                <a:latin typeface="Calibri"/>
                <a:ea typeface="Calibri"/>
                <a:cs typeface="Calibri"/>
                <a:sym typeface="Calibri"/>
              </a:rPr>
              <a:t>COMPANY</a:t>
            </a:r>
            <a:r>
              <a:rPr lang="en-US" sz="2400">
                <a:solidFill>
                  <a:schemeClr val="lt1"/>
                </a:solidFill>
                <a:latin typeface="Calibri"/>
                <a:ea typeface="Calibri"/>
                <a:cs typeface="Calibri"/>
                <a:sym typeface="Calibri"/>
              </a:rPr>
              <a:t> has to transition</a:t>
            </a:r>
            <a:endParaRPr/>
          </a:p>
          <a:p>
            <a:pPr indent="0" lvl="0" marL="0" marR="0" rtl="0" algn="l">
              <a:spcBef>
                <a:spcPts val="0"/>
              </a:spcBef>
              <a:spcAft>
                <a:spcPts val="0"/>
              </a:spcAft>
              <a:buNone/>
            </a:pPr>
            <a:r>
              <a:rPr lang="en-US" sz="2400">
                <a:solidFill>
                  <a:schemeClr val="lt1"/>
                </a:solidFill>
                <a:latin typeface="Calibri"/>
                <a:ea typeface="Calibri"/>
                <a:cs typeface="Calibri"/>
                <a:sym typeface="Calibri"/>
              </a:rPr>
              <a:t>their </a:t>
            </a:r>
            <a:r>
              <a:rPr b="1" lang="en-US" sz="2400">
                <a:solidFill>
                  <a:schemeClr val="lt1"/>
                </a:solidFill>
                <a:highlight>
                  <a:srgbClr val="F3BA28"/>
                </a:highlight>
                <a:latin typeface="Calibri"/>
                <a:ea typeface="Calibri"/>
                <a:cs typeface="Calibri"/>
                <a:sym typeface="Calibri"/>
              </a:rPr>
              <a:t>DIGITAL</a:t>
            </a:r>
            <a:r>
              <a:rPr b="1" lang="en-US" sz="2400">
                <a:solidFill>
                  <a:schemeClr val="lt1"/>
                </a:solidFill>
                <a:latin typeface="Calibri"/>
                <a:ea typeface="Calibri"/>
                <a:cs typeface="Calibri"/>
                <a:sym typeface="Calibri"/>
              </a:rPr>
              <a:t> </a:t>
            </a:r>
            <a:r>
              <a:rPr lang="en-US" sz="2400">
                <a:solidFill>
                  <a:schemeClr val="lt1"/>
                </a:solidFill>
                <a:latin typeface="Calibri"/>
                <a:ea typeface="Calibri"/>
                <a:cs typeface="Calibri"/>
                <a:sym typeface="Calibri"/>
              </a:rPr>
              <a:t>documents to HTML</a:t>
            </a:r>
            <a:endParaRPr/>
          </a:p>
        </p:txBody>
      </p:sp>
      <p:sp>
        <p:nvSpPr>
          <p:cNvPr id="130" name="Google Shape;130;p6"/>
          <p:cNvSpPr/>
          <p:nvPr/>
        </p:nvSpPr>
        <p:spPr>
          <a:xfrm>
            <a:off x="6405183" y="5006262"/>
            <a:ext cx="4782771" cy="1517656"/>
          </a:xfrm>
          <a:prstGeom prst="roundRect">
            <a:avLst>
              <a:gd fmla="val 8414" name="adj"/>
            </a:avLst>
          </a:prstGeom>
          <a:solidFill>
            <a:srgbClr val="01587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1" name="Google Shape;131;p6"/>
          <p:cNvSpPr/>
          <p:nvPr/>
        </p:nvSpPr>
        <p:spPr>
          <a:xfrm>
            <a:off x="6626307" y="5298604"/>
            <a:ext cx="4561647"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400">
                <a:solidFill>
                  <a:schemeClr val="lt1"/>
                </a:solidFill>
                <a:latin typeface="Calibri"/>
                <a:ea typeface="Calibri"/>
                <a:cs typeface="Calibri"/>
                <a:sym typeface="Calibri"/>
              </a:rPr>
              <a:t>Every </a:t>
            </a:r>
            <a:r>
              <a:rPr b="1" lang="en-US" sz="2400">
                <a:solidFill>
                  <a:schemeClr val="lt1"/>
                </a:solidFill>
                <a:highlight>
                  <a:srgbClr val="F3BA28"/>
                </a:highlight>
                <a:latin typeface="Calibri"/>
                <a:ea typeface="Calibri"/>
                <a:cs typeface="Calibri"/>
                <a:sym typeface="Calibri"/>
              </a:rPr>
              <a:t>PERSON</a:t>
            </a:r>
            <a:r>
              <a:rPr lang="en-US" sz="2400">
                <a:solidFill>
                  <a:schemeClr val="lt1"/>
                </a:solidFill>
                <a:latin typeface="Calibri"/>
                <a:ea typeface="Calibri"/>
                <a:cs typeface="Calibri"/>
                <a:sym typeface="Calibri"/>
              </a:rPr>
              <a:t> has to author</a:t>
            </a:r>
            <a:endParaRPr/>
          </a:p>
          <a:p>
            <a:pPr indent="0" lvl="0" marL="0" marR="0" rtl="0" algn="l">
              <a:spcBef>
                <a:spcPts val="0"/>
              </a:spcBef>
              <a:spcAft>
                <a:spcPts val="0"/>
              </a:spcAft>
              <a:buNone/>
            </a:pPr>
            <a:r>
              <a:rPr lang="en-US" sz="2400">
                <a:solidFill>
                  <a:schemeClr val="lt1"/>
                </a:solidFill>
                <a:latin typeface="Calibri"/>
                <a:ea typeface="Calibri"/>
                <a:cs typeface="Calibri"/>
                <a:sym typeface="Calibri"/>
              </a:rPr>
              <a:t>the </a:t>
            </a:r>
            <a:r>
              <a:rPr b="1" lang="en-US" sz="2400">
                <a:solidFill>
                  <a:schemeClr val="lt1"/>
                </a:solidFill>
                <a:highlight>
                  <a:srgbClr val="F3BA28"/>
                </a:highlight>
                <a:latin typeface="Calibri"/>
                <a:ea typeface="Calibri"/>
                <a:cs typeface="Calibri"/>
                <a:sym typeface="Calibri"/>
              </a:rPr>
              <a:t>DIGITAL</a:t>
            </a:r>
            <a:r>
              <a:rPr b="1" lang="en-US" sz="2400">
                <a:solidFill>
                  <a:schemeClr val="lt1"/>
                </a:solidFill>
                <a:latin typeface="Calibri"/>
                <a:ea typeface="Calibri"/>
                <a:cs typeface="Calibri"/>
                <a:sym typeface="Calibri"/>
              </a:rPr>
              <a:t> </a:t>
            </a:r>
            <a:r>
              <a:rPr lang="en-US" sz="2400">
                <a:solidFill>
                  <a:schemeClr val="lt1"/>
                </a:solidFill>
                <a:latin typeface="Calibri"/>
                <a:ea typeface="Calibri"/>
                <a:cs typeface="Calibri"/>
                <a:sym typeface="Calibri"/>
              </a:rPr>
              <a:t>documents in HTML</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pic>
        <p:nvPicPr>
          <p:cNvPr id="137" name="Google Shape;137;p7"/>
          <p:cNvPicPr preferRelativeResize="0"/>
          <p:nvPr>
            <p:ph idx="2" type="pic"/>
          </p:nvPr>
        </p:nvPicPr>
        <p:blipFill rotWithShape="1">
          <a:blip r:embed="rId3">
            <a:alphaModFix/>
          </a:blip>
          <a:srcRect b="0" l="0" r="0" t="0"/>
          <a:stretch/>
        </p:blipFill>
        <p:spPr>
          <a:xfrm>
            <a:off x="0" y="0"/>
            <a:ext cx="12192000" cy="6019800"/>
          </a:xfrm>
          <a:prstGeom prst="rect">
            <a:avLst/>
          </a:prstGeom>
          <a:noFill/>
          <a:ln>
            <a:noFill/>
          </a:ln>
        </p:spPr>
      </p:pic>
      <p:sp>
        <p:nvSpPr>
          <p:cNvPr id="138" name="Google Shape;138;p7"/>
          <p:cNvSpPr/>
          <p:nvPr/>
        </p:nvSpPr>
        <p:spPr>
          <a:xfrm>
            <a:off x="0" y="0"/>
            <a:ext cx="12192000" cy="6019800"/>
          </a:xfrm>
          <a:prstGeom prst="rect">
            <a:avLst/>
          </a:prstGeom>
          <a:solidFill>
            <a:srgbClr val="01587A">
              <a:alpha val="93725"/>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9" name="Google Shape;139;p7"/>
          <p:cNvSpPr/>
          <p:nvPr/>
        </p:nvSpPr>
        <p:spPr>
          <a:xfrm>
            <a:off x="1803400" y="183433"/>
            <a:ext cx="8585200" cy="1077218"/>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200">
                <a:solidFill>
                  <a:schemeClr val="lt1"/>
                </a:solidFill>
                <a:latin typeface="Calibri"/>
                <a:ea typeface="Calibri"/>
                <a:cs typeface="Calibri"/>
                <a:sym typeface="Calibri"/>
              </a:rPr>
              <a:t>WEB CONTENT IS DIFFERENT BOTH </a:t>
            </a:r>
            <a:r>
              <a:rPr lang="en-US" sz="3200">
                <a:solidFill>
                  <a:srgbClr val="F3BA28"/>
                </a:solidFill>
                <a:latin typeface="Calibri"/>
                <a:ea typeface="Calibri"/>
                <a:cs typeface="Calibri"/>
                <a:sym typeface="Calibri"/>
              </a:rPr>
              <a:t>AESTHETICALLY AND FUNCTIONALLY</a:t>
            </a:r>
            <a:endParaRPr/>
          </a:p>
        </p:txBody>
      </p:sp>
      <p:grpSp>
        <p:nvGrpSpPr>
          <p:cNvPr id="140" name="Google Shape;140;p7"/>
          <p:cNvGrpSpPr/>
          <p:nvPr/>
        </p:nvGrpSpPr>
        <p:grpSpPr>
          <a:xfrm>
            <a:off x="7239979" y="1733088"/>
            <a:ext cx="3960441" cy="3738074"/>
            <a:chOff x="6833579" y="1771188"/>
            <a:chExt cx="3960441" cy="3738074"/>
          </a:xfrm>
        </p:grpSpPr>
        <p:grpSp>
          <p:nvGrpSpPr>
            <p:cNvPr id="141" name="Google Shape;141;p7"/>
            <p:cNvGrpSpPr/>
            <p:nvPr/>
          </p:nvGrpSpPr>
          <p:grpSpPr>
            <a:xfrm>
              <a:off x="7663623" y="1771188"/>
              <a:ext cx="2300353" cy="2300353"/>
              <a:chOff x="1847363" y="47924"/>
              <a:chExt cx="2300353" cy="2300353"/>
            </a:xfrm>
          </p:grpSpPr>
          <p:sp>
            <p:nvSpPr>
              <p:cNvPr id="142" name="Google Shape;142;p7"/>
              <p:cNvSpPr/>
              <p:nvPr/>
            </p:nvSpPr>
            <p:spPr>
              <a:xfrm>
                <a:off x="1847363" y="47924"/>
                <a:ext cx="2300353" cy="2300353"/>
              </a:xfrm>
              <a:prstGeom prst="ellipse">
                <a:avLst/>
              </a:prstGeom>
              <a:solidFill>
                <a:srgbClr val="F3BA2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7"/>
              <p:cNvSpPr txBox="1"/>
              <p:nvPr/>
            </p:nvSpPr>
            <p:spPr>
              <a:xfrm>
                <a:off x="2154077" y="450485"/>
                <a:ext cx="1686926" cy="1035159"/>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b="1" lang="en-US" sz="1500">
                    <a:solidFill>
                      <a:schemeClr val="lt1"/>
                    </a:solidFill>
                    <a:latin typeface="Montserrat"/>
                    <a:ea typeface="Montserrat"/>
                    <a:cs typeface="Montserrat"/>
                    <a:sym typeface="Montserrat"/>
                  </a:rPr>
                  <a:t>Visuals</a:t>
                </a:r>
                <a:endParaRPr/>
              </a:p>
            </p:txBody>
          </p:sp>
        </p:grpSp>
        <p:grpSp>
          <p:nvGrpSpPr>
            <p:cNvPr id="144" name="Google Shape;144;p7"/>
            <p:cNvGrpSpPr/>
            <p:nvPr/>
          </p:nvGrpSpPr>
          <p:grpSpPr>
            <a:xfrm>
              <a:off x="8493667" y="3208909"/>
              <a:ext cx="2300353" cy="2300353"/>
              <a:chOff x="2677407" y="1485645"/>
              <a:chExt cx="2300353" cy="2300353"/>
            </a:xfrm>
          </p:grpSpPr>
          <p:sp>
            <p:nvSpPr>
              <p:cNvPr id="145" name="Google Shape;145;p7"/>
              <p:cNvSpPr/>
              <p:nvPr/>
            </p:nvSpPr>
            <p:spPr>
              <a:xfrm>
                <a:off x="2677407" y="1485645"/>
                <a:ext cx="2300353" cy="2300353"/>
              </a:xfrm>
              <a:prstGeom prst="ellipse">
                <a:avLst/>
              </a:prstGeom>
              <a:solidFill>
                <a:srgbClr val="E1E8EC">
                  <a:alpha val="49803"/>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7"/>
              <p:cNvSpPr txBox="1"/>
              <p:nvPr/>
            </p:nvSpPr>
            <p:spPr>
              <a:xfrm>
                <a:off x="3380932" y="2079903"/>
                <a:ext cx="1380212" cy="12651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b="1" lang="en-US" sz="1500">
                    <a:solidFill>
                      <a:schemeClr val="lt1"/>
                    </a:solidFill>
                    <a:latin typeface="Montserrat"/>
                    <a:ea typeface="Montserrat"/>
                    <a:cs typeface="Montserrat"/>
                    <a:sym typeface="Montserrat"/>
                  </a:rPr>
                  <a:t>Interactivity</a:t>
                </a:r>
                <a:endParaRPr/>
              </a:p>
            </p:txBody>
          </p:sp>
        </p:grpSp>
        <p:grpSp>
          <p:nvGrpSpPr>
            <p:cNvPr id="147" name="Google Shape;147;p7"/>
            <p:cNvGrpSpPr/>
            <p:nvPr/>
          </p:nvGrpSpPr>
          <p:grpSpPr>
            <a:xfrm>
              <a:off x="6833579" y="3208909"/>
              <a:ext cx="2300353" cy="2300353"/>
              <a:chOff x="1017319" y="1485645"/>
              <a:chExt cx="2300353" cy="2300353"/>
            </a:xfrm>
          </p:grpSpPr>
          <p:sp>
            <p:nvSpPr>
              <p:cNvPr id="148" name="Google Shape;148;p7"/>
              <p:cNvSpPr/>
              <p:nvPr/>
            </p:nvSpPr>
            <p:spPr>
              <a:xfrm>
                <a:off x="1017319" y="1485645"/>
                <a:ext cx="2300353" cy="2300353"/>
              </a:xfrm>
              <a:prstGeom prst="ellipse">
                <a:avLst/>
              </a:prstGeom>
              <a:solidFill>
                <a:srgbClr val="99D8DD">
                  <a:alpha val="49803"/>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7"/>
              <p:cNvSpPr txBox="1"/>
              <p:nvPr/>
            </p:nvSpPr>
            <p:spPr>
              <a:xfrm>
                <a:off x="1233935" y="2079903"/>
                <a:ext cx="1380212" cy="12651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b="1" lang="en-US" sz="1500">
                    <a:solidFill>
                      <a:schemeClr val="lt1"/>
                    </a:solidFill>
                    <a:latin typeface="Montserrat"/>
                    <a:ea typeface="Montserrat"/>
                    <a:cs typeface="Montserrat"/>
                    <a:sym typeface="Montserrat"/>
                  </a:rPr>
                  <a:t>Data</a:t>
                </a:r>
                <a:endParaRPr/>
              </a:p>
            </p:txBody>
          </p:sp>
        </p:grpSp>
      </p:grpSp>
      <p:cxnSp>
        <p:nvCxnSpPr>
          <p:cNvPr id="150" name="Google Shape;150;p7"/>
          <p:cNvCxnSpPr/>
          <p:nvPr/>
        </p:nvCxnSpPr>
        <p:spPr>
          <a:xfrm>
            <a:off x="2819400" y="1298751"/>
            <a:ext cx="6553200" cy="0"/>
          </a:xfrm>
          <a:prstGeom prst="straightConnector1">
            <a:avLst/>
          </a:prstGeom>
          <a:noFill/>
          <a:ln cap="flat" cmpd="sng" w="25400">
            <a:solidFill>
              <a:srgbClr val="5CB3C1"/>
            </a:solidFill>
            <a:prstDash val="solid"/>
            <a:miter lim="800000"/>
            <a:headEnd len="sm" w="sm" type="none"/>
            <a:tailEnd len="sm" w="sm" type="none"/>
          </a:ln>
        </p:spPr>
      </p:cxnSp>
      <p:sp>
        <p:nvSpPr>
          <p:cNvPr id="151" name="Google Shape;151;p7"/>
          <p:cNvSpPr/>
          <p:nvPr/>
        </p:nvSpPr>
        <p:spPr>
          <a:xfrm>
            <a:off x="1055433" y="2680588"/>
            <a:ext cx="5238639"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600">
                <a:solidFill>
                  <a:schemeClr val="lt1"/>
                </a:solidFill>
                <a:latin typeface="Calibri"/>
                <a:ea typeface="Calibri"/>
                <a:cs typeface="Calibri"/>
                <a:sym typeface="Calibri"/>
              </a:rPr>
              <a:t>Three </a:t>
            </a:r>
            <a:r>
              <a:rPr b="1" lang="en-US" sz="3600">
                <a:solidFill>
                  <a:schemeClr val="lt1"/>
                </a:solidFill>
                <a:highlight>
                  <a:srgbClr val="F3BA28"/>
                </a:highlight>
                <a:latin typeface="Calibri"/>
                <a:ea typeface="Calibri"/>
                <a:cs typeface="Calibri"/>
                <a:sym typeface="Calibri"/>
              </a:rPr>
              <a:t>INGREDIENTS</a:t>
            </a:r>
            <a:r>
              <a:rPr b="1" lang="en-US" sz="3600">
                <a:solidFill>
                  <a:schemeClr val="lt1"/>
                </a:solidFill>
                <a:latin typeface="Calibri"/>
                <a:ea typeface="Calibri"/>
                <a:cs typeface="Calibri"/>
                <a:sym typeface="Calibri"/>
              </a:rPr>
              <a:t> put information at your fingertips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pic>
        <p:nvPicPr>
          <p:cNvPr id="157" name="Google Shape;157;p8"/>
          <p:cNvPicPr preferRelativeResize="0"/>
          <p:nvPr>
            <p:ph idx="2" type="pic"/>
          </p:nvPr>
        </p:nvPicPr>
        <p:blipFill rotWithShape="1">
          <a:blip r:embed="rId3">
            <a:alphaModFix/>
          </a:blip>
          <a:srcRect b="0" l="0" r="0" t="0"/>
          <a:stretch/>
        </p:blipFill>
        <p:spPr>
          <a:xfrm>
            <a:off x="0" y="0"/>
            <a:ext cx="12192000" cy="6019800"/>
          </a:xfrm>
          <a:prstGeom prst="rect">
            <a:avLst/>
          </a:prstGeom>
          <a:noFill/>
          <a:ln>
            <a:noFill/>
          </a:ln>
        </p:spPr>
      </p:pic>
      <p:sp>
        <p:nvSpPr>
          <p:cNvPr id="158" name="Google Shape;158;p8"/>
          <p:cNvSpPr/>
          <p:nvPr/>
        </p:nvSpPr>
        <p:spPr>
          <a:xfrm>
            <a:off x="0" y="0"/>
            <a:ext cx="12192000" cy="6019800"/>
          </a:xfrm>
          <a:prstGeom prst="rect">
            <a:avLst/>
          </a:prstGeom>
          <a:solidFill>
            <a:srgbClr val="01587A">
              <a:alpha val="91764"/>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9" name="Google Shape;159;p8"/>
          <p:cNvSpPr/>
          <p:nvPr/>
        </p:nvSpPr>
        <p:spPr>
          <a:xfrm>
            <a:off x="757287" y="183433"/>
            <a:ext cx="10677426" cy="1077218"/>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3200">
                <a:solidFill>
                  <a:schemeClr val="lt1"/>
                </a:solidFill>
                <a:latin typeface="Calibri"/>
                <a:ea typeface="Calibri"/>
                <a:cs typeface="Calibri"/>
                <a:sym typeface="Calibri"/>
              </a:rPr>
              <a:t>WE CONVERGED </a:t>
            </a:r>
            <a:r>
              <a:rPr b="1" lang="en-US" sz="3200">
                <a:solidFill>
                  <a:schemeClr val="lt1"/>
                </a:solidFill>
                <a:latin typeface="Calibri"/>
                <a:ea typeface="Calibri"/>
                <a:cs typeface="Calibri"/>
                <a:sym typeface="Calibri"/>
              </a:rPr>
              <a:t>3</a:t>
            </a:r>
            <a:r>
              <a:rPr lang="en-US" sz="3200">
                <a:solidFill>
                  <a:schemeClr val="lt1"/>
                </a:solidFill>
                <a:latin typeface="Calibri"/>
                <a:ea typeface="Calibri"/>
                <a:cs typeface="Calibri"/>
                <a:sym typeface="Calibri"/>
              </a:rPr>
              <a:t> TECHNOLOGIES TO CREATE </a:t>
            </a:r>
            <a:r>
              <a:rPr lang="en-US" sz="3200">
                <a:solidFill>
                  <a:srgbClr val="F3BA28"/>
                </a:solidFill>
                <a:latin typeface="Calibri"/>
                <a:ea typeface="Calibri"/>
                <a:cs typeface="Calibri"/>
                <a:sym typeface="Calibri"/>
              </a:rPr>
              <a:t>THE TOOLS FOR HTML CONTENT</a:t>
            </a:r>
            <a:endParaRPr/>
          </a:p>
        </p:txBody>
      </p:sp>
      <p:cxnSp>
        <p:nvCxnSpPr>
          <p:cNvPr id="160" name="Google Shape;160;p8"/>
          <p:cNvCxnSpPr/>
          <p:nvPr/>
        </p:nvCxnSpPr>
        <p:spPr>
          <a:xfrm>
            <a:off x="2819400" y="1298751"/>
            <a:ext cx="6553200" cy="0"/>
          </a:xfrm>
          <a:prstGeom prst="straightConnector1">
            <a:avLst/>
          </a:prstGeom>
          <a:noFill/>
          <a:ln cap="flat" cmpd="sng" w="25400">
            <a:solidFill>
              <a:srgbClr val="5CB3C1"/>
            </a:solidFill>
            <a:prstDash val="solid"/>
            <a:miter lim="800000"/>
            <a:headEnd len="sm" w="sm" type="none"/>
            <a:tailEnd len="sm" w="sm" type="none"/>
          </a:ln>
        </p:spPr>
      </p:cxnSp>
      <p:grpSp>
        <p:nvGrpSpPr>
          <p:cNvPr id="161" name="Google Shape;161;p8"/>
          <p:cNvGrpSpPr/>
          <p:nvPr/>
        </p:nvGrpSpPr>
        <p:grpSpPr>
          <a:xfrm>
            <a:off x="7265719" y="1711770"/>
            <a:ext cx="3960442" cy="3738074"/>
            <a:chOff x="356238" y="47924"/>
            <a:chExt cx="3960442" cy="3738074"/>
          </a:xfrm>
        </p:grpSpPr>
        <p:sp>
          <p:nvSpPr>
            <p:cNvPr id="162" name="Google Shape;162;p8"/>
            <p:cNvSpPr/>
            <p:nvPr/>
          </p:nvSpPr>
          <p:spPr>
            <a:xfrm>
              <a:off x="1186283" y="47924"/>
              <a:ext cx="2300353" cy="2300353"/>
            </a:xfrm>
            <a:prstGeom prst="ellipse">
              <a:avLst/>
            </a:prstGeom>
            <a:solidFill>
              <a:srgbClr val="F3BA2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8"/>
            <p:cNvSpPr txBox="1"/>
            <p:nvPr/>
          </p:nvSpPr>
          <p:spPr>
            <a:xfrm>
              <a:off x="1492996" y="450485"/>
              <a:ext cx="1686926" cy="1035159"/>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1500"/>
                <a:buFont typeface="Montserrat"/>
                <a:buNone/>
              </a:pPr>
              <a:r>
                <a:rPr b="1" lang="en-US" sz="1500">
                  <a:solidFill>
                    <a:schemeClr val="lt1"/>
                  </a:solidFill>
                  <a:latin typeface="Montserrat"/>
                  <a:ea typeface="Montserrat"/>
                  <a:cs typeface="Montserrat"/>
                  <a:sym typeface="Montserrat"/>
                </a:rPr>
                <a:t>Graphic Design</a:t>
              </a:r>
              <a:endParaRPr/>
            </a:p>
          </p:txBody>
        </p:sp>
        <p:sp>
          <p:nvSpPr>
            <p:cNvPr id="164" name="Google Shape;164;p8"/>
            <p:cNvSpPr/>
            <p:nvPr/>
          </p:nvSpPr>
          <p:spPr>
            <a:xfrm>
              <a:off x="2016327" y="1485645"/>
              <a:ext cx="2300353" cy="2300353"/>
            </a:xfrm>
            <a:prstGeom prst="ellipse">
              <a:avLst/>
            </a:prstGeom>
            <a:solidFill>
              <a:srgbClr val="E1E8EC">
                <a:alpha val="49803"/>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8"/>
            <p:cNvSpPr txBox="1"/>
            <p:nvPr/>
          </p:nvSpPr>
          <p:spPr>
            <a:xfrm>
              <a:off x="2719852" y="2079903"/>
              <a:ext cx="1380212" cy="12651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1500"/>
                <a:buFont typeface="Montserrat"/>
                <a:buNone/>
              </a:pPr>
              <a:r>
                <a:rPr b="1" lang="en-US" sz="1500">
                  <a:solidFill>
                    <a:schemeClr val="lt1"/>
                  </a:solidFill>
                  <a:latin typeface="Montserrat"/>
                  <a:ea typeface="Montserrat"/>
                  <a:cs typeface="Montserrat"/>
                  <a:sym typeface="Montserrat"/>
                </a:rPr>
                <a:t>Web Authoring</a:t>
              </a:r>
              <a:endParaRPr/>
            </a:p>
          </p:txBody>
        </p:sp>
        <p:sp>
          <p:nvSpPr>
            <p:cNvPr id="166" name="Google Shape;166;p8"/>
            <p:cNvSpPr/>
            <p:nvPr/>
          </p:nvSpPr>
          <p:spPr>
            <a:xfrm>
              <a:off x="356238" y="1485645"/>
              <a:ext cx="2300353" cy="2300353"/>
            </a:xfrm>
            <a:prstGeom prst="ellipse">
              <a:avLst/>
            </a:prstGeom>
            <a:solidFill>
              <a:srgbClr val="99D8DD">
                <a:alpha val="49803"/>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8"/>
            <p:cNvSpPr txBox="1"/>
            <p:nvPr/>
          </p:nvSpPr>
          <p:spPr>
            <a:xfrm>
              <a:off x="572855" y="2079903"/>
              <a:ext cx="1380212" cy="126519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lt1"/>
                </a:buClr>
                <a:buSzPts val="1500"/>
                <a:buFont typeface="Montserrat"/>
                <a:buNone/>
              </a:pPr>
              <a:r>
                <a:rPr b="1" lang="en-US" sz="1500">
                  <a:solidFill>
                    <a:schemeClr val="lt1"/>
                  </a:solidFill>
                  <a:latin typeface="Montserrat"/>
                  <a:ea typeface="Montserrat"/>
                  <a:cs typeface="Montserrat"/>
                  <a:sym typeface="Montserrat"/>
                </a:rPr>
                <a:t>Business Intelligence </a:t>
              </a:r>
              <a:endParaRPr/>
            </a:p>
          </p:txBody>
        </p:sp>
      </p:grpSp>
      <p:sp>
        <p:nvSpPr>
          <p:cNvPr id="168" name="Google Shape;168;p8"/>
          <p:cNvSpPr/>
          <p:nvPr/>
        </p:nvSpPr>
        <p:spPr>
          <a:xfrm>
            <a:off x="1055433" y="2680588"/>
            <a:ext cx="5592793"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600">
                <a:solidFill>
                  <a:schemeClr val="lt1"/>
                </a:solidFill>
                <a:latin typeface="Calibri"/>
                <a:ea typeface="Calibri"/>
                <a:cs typeface="Calibri"/>
                <a:sym typeface="Calibri"/>
              </a:rPr>
              <a:t>The combination of</a:t>
            </a:r>
            <a:endParaRPr/>
          </a:p>
          <a:p>
            <a:pPr indent="0" lvl="0" marL="0" marR="0" rtl="0" algn="l">
              <a:spcBef>
                <a:spcPts val="0"/>
              </a:spcBef>
              <a:spcAft>
                <a:spcPts val="0"/>
              </a:spcAft>
              <a:buNone/>
            </a:pPr>
            <a:r>
              <a:rPr b="1" lang="en-US" sz="3600">
                <a:solidFill>
                  <a:schemeClr val="lt1"/>
                </a:solidFill>
                <a:latin typeface="Calibri"/>
                <a:ea typeface="Calibri"/>
                <a:cs typeface="Calibri"/>
                <a:sym typeface="Calibri"/>
              </a:rPr>
              <a:t>Three </a:t>
            </a:r>
            <a:r>
              <a:rPr b="1" lang="en-US" sz="3600">
                <a:solidFill>
                  <a:schemeClr val="lt1"/>
                </a:solidFill>
                <a:highlight>
                  <a:srgbClr val="F3BA28"/>
                </a:highlight>
                <a:latin typeface="Calibri"/>
                <a:ea typeface="Calibri"/>
                <a:cs typeface="Calibri"/>
                <a:sym typeface="Calibri"/>
              </a:rPr>
              <a:t>TECHNOLOGIES</a:t>
            </a:r>
            <a:r>
              <a:rPr b="1" lang="en-US" sz="3600">
                <a:solidFill>
                  <a:schemeClr val="lt1"/>
                </a:solidFill>
                <a:latin typeface="Calibri"/>
                <a:ea typeface="Calibri"/>
                <a:cs typeface="Calibri"/>
                <a:sym typeface="Calibri"/>
              </a:rPr>
              <a:t>  makes content creation easy</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grpSp>
        <p:nvGrpSpPr>
          <p:cNvPr id="174" name="Google Shape;174;p9"/>
          <p:cNvGrpSpPr/>
          <p:nvPr/>
        </p:nvGrpSpPr>
        <p:grpSpPr>
          <a:xfrm>
            <a:off x="935628" y="1669240"/>
            <a:ext cx="9904832" cy="2620457"/>
            <a:chOff x="695324" y="1600827"/>
            <a:chExt cx="10366071" cy="2742486"/>
          </a:xfrm>
        </p:grpSpPr>
        <p:sp>
          <p:nvSpPr>
            <p:cNvPr id="175" name="Google Shape;175;p9"/>
            <p:cNvSpPr/>
            <p:nvPr/>
          </p:nvSpPr>
          <p:spPr>
            <a:xfrm>
              <a:off x="4203032" y="1600827"/>
              <a:ext cx="6858363" cy="2742486"/>
            </a:xfrm>
            <a:prstGeom prst="roundRect">
              <a:avLst>
                <a:gd fmla="val 50000" name="adj"/>
              </a:avLst>
            </a:prstGeom>
            <a:solidFill>
              <a:srgbClr val="99D8D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6" name="Google Shape;176;p9"/>
            <p:cNvSpPr/>
            <p:nvPr/>
          </p:nvSpPr>
          <p:spPr>
            <a:xfrm>
              <a:off x="695324" y="1748549"/>
              <a:ext cx="7293643" cy="2434200"/>
            </a:xfrm>
            <a:prstGeom prst="roundRect">
              <a:avLst>
                <a:gd fmla="val 50000" name="adj"/>
              </a:avLst>
            </a:prstGeom>
            <a:solidFill>
              <a:srgbClr val="F3BA2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7" name="Google Shape;177;p9"/>
            <p:cNvSpPr/>
            <p:nvPr/>
          </p:nvSpPr>
          <p:spPr>
            <a:xfrm>
              <a:off x="695326" y="1889848"/>
              <a:ext cx="4252060" cy="2164448"/>
            </a:xfrm>
            <a:prstGeom prst="roundRect">
              <a:avLst>
                <a:gd fmla="val 50000" name="adj"/>
              </a:avLst>
            </a:prstGeom>
            <a:solidFill>
              <a:srgbClr val="5CB3C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8" name="Google Shape;178;p9"/>
            <p:cNvSpPr/>
            <p:nvPr/>
          </p:nvSpPr>
          <p:spPr>
            <a:xfrm>
              <a:off x="695325" y="2005074"/>
              <a:ext cx="1836119" cy="1842834"/>
            </a:xfrm>
            <a:prstGeom prst="roundRect">
              <a:avLst>
                <a:gd fmla="val 50000" name="adj"/>
              </a:avLst>
            </a:prstGeom>
            <a:solidFill>
              <a:srgbClr val="091C4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179" name="Google Shape;179;p9"/>
            <p:cNvGrpSpPr/>
            <p:nvPr/>
          </p:nvGrpSpPr>
          <p:grpSpPr>
            <a:xfrm>
              <a:off x="1033738" y="2355922"/>
              <a:ext cx="1159292" cy="1141135"/>
              <a:chOff x="1033738" y="2350987"/>
              <a:chExt cx="1159292" cy="1141135"/>
            </a:xfrm>
          </p:grpSpPr>
          <p:grpSp>
            <p:nvGrpSpPr>
              <p:cNvPr id="180" name="Google Shape;180;p9"/>
              <p:cNvGrpSpPr/>
              <p:nvPr/>
            </p:nvGrpSpPr>
            <p:grpSpPr>
              <a:xfrm>
                <a:off x="1224100" y="2731326"/>
                <a:ext cx="778567" cy="760796"/>
                <a:chOff x="1190179" y="2621968"/>
                <a:chExt cx="778567" cy="760796"/>
              </a:xfrm>
            </p:grpSpPr>
            <p:grpSp>
              <p:nvGrpSpPr>
                <p:cNvPr id="181" name="Google Shape;181;p9"/>
                <p:cNvGrpSpPr/>
                <p:nvPr/>
              </p:nvGrpSpPr>
              <p:grpSpPr>
                <a:xfrm>
                  <a:off x="1190179" y="2621968"/>
                  <a:ext cx="778567" cy="309415"/>
                  <a:chOff x="-808826" y="19280563"/>
                  <a:chExt cx="4026506" cy="1600200"/>
                </a:xfrm>
              </p:grpSpPr>
              <p:pic>
                <p:nvPicPr>
                  <p:cNvPr id="182" name="Google Shape;182;p9"/>
                  <p:cNvPicPr preferRelativeResize="0"/>
                  <p:nvPr/>
                </p:nvPicPr>
                <p:blipFill rotWithShape="1">
                  <a:blip r:embed="rId3">
                    <a:alphaModFix/>
                  </a:blip>
                  <a:srcRect b="0" l="0" r="0" t="0"/>
                  <a:stretch/>
                </p:blipFill>
                <p:spPr>
                  <a:xfrm>
                    <a:off x="-808826" y="19280563"/>
                    <a:ext cx="1720260" cy="1600200"/>
                  </a:xfrm>
                  <a:prstGeom prst="rect">
                    <a:avLst/>
                  </a:prstGeom>
                  <a:noFill/>
                  <a:ln>
                    <a:noFill/>
                  </a:ln>
                </p:spPr>
              </p:pic>
              <p:pic>
                <p:nvPicPr>
                  <p:cNvPr id="183" name="Google Shape;183;p9"/>
                  <p:cNvPicPr preferRelativeResize="0"/>
                  <p:nvPr/>
                </p:nvPicPr>
                <p:blipFill rotWithShape="1">
                  <a:blip r:embed="rId4">
                    <a:alphaModFix/>
                  </a:blip>
                  <a:srcRect b="0" l="0" r="0" t="0"/>
                  <a:stretch/>
                </p:blipFill>
                <p:spPr>
                  <a:xfrm>
                    <a:off x="1497694" y="19280563"/>
                    <a:ext cx="1719986" cy="1600200"/>
                  </a:xfrm>
                  <a:prstGeom prst="rect">
                    <a:avLst/>
                  </a:prstGeom>
                  <a:noFill/>
                  <a:ln>
                    <a:noFill/>
                  </a:ln>
                </p:spPr>
              </p:pic>
            </p:grpSp>
            <p:grpSp>
              <p:nvGrpSpPr>
                <p:cNvPr id="184" name="Google Shape;184;p9"/>
                <p:cNvGrpSpPr/>
                <p:nvPr/>
              </p:nvGrpSpPr>
              <p:grpSpPr>
                <a:xfrm>
                  <a:off x="1210321" y="3073349"/>
                  <a:ext cx="738283" cy="309415"/>
                  <a:chOff x="3595668" y="19280563"/>
                  <a:chExt cx="3818167" cy="1600200"/>
                </a:xfrm>
              </p:grpSpPr>
              <p:pic>
                <p:nvPicPr>
                  <p:cNvPr id="185" name="Google Shape;185;p9"/>
                  <p:cNvPicPr preferRelativeResize="0"/>
                  <p:nvPr/>
                </p:nvPicPr>
                <p:blipFill rotWithShape="1">
                  <a:blip r:embed="rId5">
                    <a:alphaModFix/>
                  </a:blip>
                  <a:srcRect b="0" l="0" r="0" t="0"/>
                  <a:stretch/>
                </p:blipFill>
                <p:spPr>
                  <a:xfrm>
                    <a:off x="3595668" y="19280563"/>
                    <a:ext cx="1720404" cy="1600200"/>
                  </a:xfrm>
                  <a:prstGeom prst="rect">
                    <a:avLst/>
                  </a:prstGeom>
                  <a:noFill/>
                  <a:ln>
                    <a:noFill/>
                  </a:ln>
                </p:spPr>
              </p:pic>
              <p:pic>
                <p:nvPicPr>
                  <p:cNvPr id="186" name="Google Shape;186;p9"/>
                  <p:cNvPicPr preferRelativeResize="0"/>
                  <p:nvPr/>
                </p:nvPicPr>
                <p:blipFill rotWithShape="1">
                  <a:blip r:embed="rId6">
                    <a:alphaModFix/>
                  </a:blip>
                  <a:srcRect b="0" l="0" r="0" t="0"/>
                  <a:stretch/>
                </p:blipFill>
                <p:spPr>
                  <a:xfrm>
                    <a:off x="6110815" y="19280563"/>
                    <a:ext cx="1303020" cy="1600200"/>
                  </a:xfrm>
                  <a:prstGeom prst="rect">
                    <a:avLst/>
                  </a:prstGeom>
                  <a:noFill/>
                  <a:ln>
                    <a:noFill/>
                  </a:ln>
                </p:spPr>
              </p:pic>
            </p:grpSp>
          </p:grpSp>
          <p:sp>
            <p:nvSpPr>
              <p:cNvPr id="187" name="Google Shape;187;p9"/>
              <p:cNvSpPr/>
              <p:nvPr/>
            </p:nvSpPr>
            <p:spPr>
              <a:xfrm>
                <a:off x="1033738" y="2350987"/>
                <a:ext cx="1159292" cy="30777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400">
                    <a:solidFill>
                      <a:schemeClr val="lt1"/>
                    </a:solidFill>
                    <a:latin typeface="Calibri"/>
                    <a:ea typeface="Calibri"/>
                    <a:cs typeface="Calibri"/>
                    <a:sym typeface="Calibri"/>
                  </a:rPr>
                  <a:t>Non-HTML</a:t>
                </a:r>
                <a:endParaRPr/>
              </a:p>
            </p:txBody>
          </p:sp>
        </p:grpSp>
        <p:grpSp>
          <p:nvGrpSpPr>
            <p:cNvPr id="188" name="Google Shape;188;p9"/>
            <p:cNvGrpSpPr/>
            <p:nvPr/>
          </p:nvGrpSpPr>
          <p:grpSpPr>
            <a:xfrm>
              <a:off x="2551075" y="2406569"/>
              <a:ext cx="1944764" cy="1039842"/>
              <a:chOff x="2551075" y="2355922"/>
              <a:chExt cx="1944764" cy="1039842"/>
            </a:xfrm>
          </p:grpSpPr>
          <p:sp>
            <p:nvSpPr>
              <p:cNvPr id="189" name="Google Shape;189;p9"/>
              <p:cNvSpPr/>
              <p:nvPr/>
            </p:nvSpPr>
            <p:spPr>
              <a:xfrm>
                <a:off x="2551075" y="2355922"/>
                <a:ext cx="1944764" cy="30777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400">
                    <a:solidFill>
                      <a:schemeClr val="lt1"/>
                    </a:solidFill>
                    <a:latin typeface="Calibri"/>
                    <a:ea typeface="Calibri"/>
                    <a:cs typeface="Calibri"/>
                    <a:sym typeface="Calibri"/>
                  </a:rPr>
                  <a:t>Non-HTML &amp; HTML</a:t>
                </a:r>
                <a:endParaRPr/>
              </a:p>
            </p:txBody>
          </p:sp>
          <p:grpSp>
            <p:nvGrpSpPr>
              <p:cNvPr id="190" name="Google Shape;190;p9"/>
              <p:cNvGrpSpPr/>
              <p:nvPr/>
            </p:nvGrpSpPr>
            <p:grpSpPr>
              <a:xfrm>
                <a:off x="3141046" y="2663699"/>
                <a:ext cx="764823" cy="732065"/>
                <a:chOff x="4328672" y="3377797"/>
                <a:chExt cx="764823" cy="732065"/>
              </a:xfrm>
            </p:grpSpPr>
            <p:pic>
              <p:nvPicPr>
                <p:cNvPr id="191" name="Google Shape;191;p9"/>
                <p:cNvPicPr preferRelativeResize="0"/>
                <p:nvPr/>
              </p:nvPicPr>
              <p:blipFill rotWithShape="1">
                <a:blip r:embed="rId7">
                  <a:alphaModFix/>
                </a:blip>
                <a:srcRect b="0" l="0" r="0" t="0"/>
                <a:stretch/>
              </p:blipFill>
              <p:spPr>
                <a:xfrm>
                  <a:off x="4393258" y="3377797"/>
                  <a:ext cx="239750" cy="306920"/>
                </a:xfrm>
                <a:prstGeom prst="rect">
                  <a:avLst/>
                </a:prstGeom>
                <a:noFill/>
                <a:ln>
                  <a:noFill/>
                </a:ln>
              </p:spPr>
            </p:pic>
            <p:pic>
              <p:nvPicPr>
                <p:cNvPr descr="MicroStrategy Pricing &amp; Reviews 2022 | Business Intelligence Software" id="192" name="Google Shape;192;p9"/>
                <p:cNvPicPr preferRelativeResize="0"/>
                <p:nvPr/>
              </p:nvPicPr>
              <p:blipFill rotWithShape="1">
                <a:blip r:embed="rId8">
                  <a:alphaModFix/>
                </a:blip>
                <a:srcRect b="0" l="0" r="0" t="0"/>
                <a:stretch/>
              </p:blipFill>
              <p:spPr>
                <a:xfrm>
                  <a:off x="4795257" y="3403280"/>
                  <a:ext cx="255956" cy="255954"/>
                </a:xfrm>
                <a:prstGeom prst="rect">
                  <a:avLst/>
                </a:prstGeom>
                <a:noFill/>
                <a:ln>
                  <a:noFill/>
                </a:ln>
              </p:spPr>
            </p:pic>
            <p:pic>
              <p:nvPicPr>
                <p:cNvPr id="193" name="Google Shape;193;p9"/>
                <p:cNvPicPr preferRelativeResize="0"/>
                <p:nvPr/>
              </p:nvPicPr>
              <p:blipFill rotWithShape="1">
                <a:blip r:embed="rId9">
                  <a:alphaModFix/>
                </a:blip>
                <a:srcRect b="0" l="0" r="0" t="0"/>
                <a:stretch/>
              </p:blipFill>
              <p:spPr>
                <a:xfrm>
                  <a:off x="4752975" y="3764756"/>
                  <a:ext cx="340520" cy="328613"/>
                </a:xfrm>
                <a:prstGeom prst="rect">
                  <a:avLst/>
                </a:prstGeom>
                <a:noFill/>
                <a:ln>
                  <a:noFill/>
                </a:ln>
              </p:spPr>
            </p:pic>
            <p:pic>
              <p:nvPicPr>
                <p:cNvPr descr="A picture containing text, first-aid kit, clipart, vector graphics&#10;&#10;Description automatically generated" id="194" name="Google Shape;194;p9"/>
                <p:cNvPicPr preferRelativeResize="0"/>
                <p:nvPr/>
              </p:nvPicPr>
              <p:blipFill rotWithShape="1">
                <a:blip r:embed="rId10">
                  <a:alphaModFix/>
                </a:blip>
                <a:srcRect b="0" l="0" r="0" t="0"/>
                <a:stretch/>
              </p:blipFill>
              <p:spPr>
                <a:xfrm>
                  <a:off x="4328672" y="3740939"/>
                  <a:ext cx="368923" cy="368923"/>
                </a:xfrm>
                <a:prstGeom prst="rect">
                  <a:avLst/>
                </a:prstGeom>
                <a:noFill/>
                <a:ln>
                  <a:noFill/>
                </a:ln>
              </p:spPr>
            </p:pic>
          </p:grpSp>
        </p:grpSp>
        <p:grpSp>
          <p:nvGrpSpPr>
            <p:cNvPr id="195" name="Google Shape;195;p9"/>
            <p:cNvGrpSpPr/>
            <p:nvPr/>
          </p:nvGrpSpPr>
          <p:grpSpPr>
            <a:xfrm>
              <a:off x="5704592" y="2518312"/>
              <a:ext cx="1024679" cy="816359"/>
              <a:chOff x="5684900" y="2355922"/>
              <a:chExt cx="1024679" cy="816359"/>
            </a:xfrm>
          </p:grpSpPr>
          <p:sp>
            <p:nvSpPr>
              <p:cNvPr id="196" name="Google Shape;196;p9"/>
              <p:cNvSpPr/>
              <p:nvPr/>
            </p:nvSpPr>
            <p:spPr>
              <a:xfrm>
                <a:off x="5842013" y="2355922"/>
                <a:ext cx="710450" cy="30777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400">
                    <a:solidFill>
                      <a:schemeClr val="lt1"/>
                    </a:solidFill>
                    <a:latin typeface="Calibri"/>
                    <a:ea typeface="Calibri"/>
                    <a:cs typeface="Calibri"/>
                    <a:sym typeface="Calibri"/>
                  </a:rPr>
                  <a:t>HTML</a:t>
                </a:r>
                <a:endParaRPr/>
              </a:p>
            </p:txBody>
          </p:sp>
          <p:grpSp>
            <p:nvGrpSpPr>
              <p:cNvPr id="197" name="Google Shape;197;p9"/>
              <p:cNvGrpSpPr/>
              <p:nvPr/>
            </p:nvGrpSpPr>
            <p:grpSpPr>
              <a:xfrm>
                <a:off x="5684900" y="2727781"/>
                <a:ext cx="1024679" cy="444500"/>
                <a:chOff x="5577457" y="2727781"/>
                <a:chExt cx="1024679" cy="444500"/>
              </a:xfrm>
            </p:grpSpPr>
            <p:pic>
              <p:nvPicPr>
                <p:cNvPr id="198" name="Google Shape;198;p9"/>
                <p:cNvPicPr preferRelativeResize="0"/>
                <p:nvPr/>
              </p:nvPicPr>
              <p:blipFill rotWithShape="1">
                <a:blip r:embed="rId11">
                  <a:alphaModFix/>
                </a:blip>
                <a:srcRect b="0" l="0" r="0" t="0"/>
                <a:stretch/>
              </p:blipFill>
              <p:spPr>
                <a:xfrm>
                  <a:off x="6146238" y="2727781"/>
                  <a:ext cx="455898" cy="444500"/>
                </a:xfrm>
                <a:prstGeom prst="rect">
                  <a:avLst/>
                </a:prstGeom>
                <a:noFill/>
                <a:ln>
                  <a:noFill/>
                </a:ln>
              </p:spPr>
            </p:pic>
            <p:pic>
              <p:nvPicPr>
                <p:cNvPr id="199" name="Google Shape;199;p9"/>
                <p:cNvPicPr preferRelativeResize="0"/>
                <p:nvPr/>
              </p:nvPicPr>
              <p:blipFill rotWithShape="1">
                <a:blip r:embed="rId12">
                  <a:alphaModFix/>
                </a:blip>
                <a:srcRect b="0" l="0" r="0" t="0"/>
                <a:stretch/>
              </p:blipFill>
              <p:spPr>
                <a:xfrm>
                  <a:off x="5577457" y="2727781"/>
                  <a:ext cx="444500" cy="444500"/>
                </a:xfrm>
                <a:prstGeom prst="rect">
                  <a:avLst/>
                </a:prstGeom>
                <a:noFill/>
                <a:ln>
                  <a:noFill/>
                </a:ln>
              </p:spPr>
            </p:pic>
          </p:grpSp>
        </p:grpSp>
        <p:pic>
          <p:nvPicPr>
            <p:cNvPr id="200" name="Google Shape;200;p9"/>
            <p:cNvPicPr preferRelativeResize="0"/>
            <p:nvPr/>
          </p:nvPicPr>
          <p:blipFill rotWithShape="1">
            <a:blip r:embed="rId13">
              <a:alphaModFix/>
            </a:blip>
            <a:srcRect b="8503" l="4515" r="3706" t="2699"/>
            <a:stretch/>
          </p:blipFill>
          <p:spPr>
            <a:xfrm>
              <a:off x="8600174" y="1852661"/>
              <a:ext cx="2270051" cy="2225977"/>
            </a:xfrm>
            <a:prstGeom prst="rect">
              <a:avLst/>
            </a:prstGeom>
            <a:noFill/>
            <a:ln>
              <a:noFill/>
            </a:ln>
          </p:spPr>
        </p:pic>
      </p:grpSp>
      <p:grpSp>
        <p:nvGrpSpPr>
          <p:cNvPr id="201" name="Google Shape;201;p9"/>
          <p:cNvGrpSpPr/>
          <p:nvPr/>
        </p:nvGrpSpPr>
        <p:grpSpPr>
          <a:xfrm>
            <a:off x="1077798" y="4636681"/>
            <a:ext cx="9596340" cy="523220"/>
            <a:chOff x="456385" y="4875917"/>
            <a:chExt cx="9596340" cy="523220"/>
          </a:xfrm>
        </p:grpSpPr>
        <p:sp>
          <p:nvSpPr>
            <p:cNvPr id="202" name="Google Shape;202;p9"/>
            <p:cNvSpPr/>
            <p:nvPr/>
          </p:nvSpPr>
          <p:spPr>
            <a:xfrm>
              <a:off x="456385" y="4875917"/>
              <a:ext cx="2599716"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400">
                  <a:solidFill>
                    <a:srgbClr val="091C4A"/>
                  </a:solidFill>
                  <a:latin typeface="Calibri"/>
                  <a:ea typeface="Calibri"/>
                  <a:cs typeface="Calibri"/>
                  <a:sym typeface="Calibri"/>
                </a:rPr>
                <a:t>1.2 BILLION USERS</a:t>
              </a:r>
              <a:endParaRPr/>
            </a:p>
            <a:p>
              <a:pPr indent="0" lvl="0" marL="0" marR="0" rtl="0" algn="l">
                <a:spcBef>
                  <a:spcPts val="0"/>
                </a:spcBef>
                <a:spcAft>
                  <a:spcPts val="0"/>
                </a:spcAft>
                <a:buNone/>
              </a:pPr>
              <a:r>
                <a:rPr b="1" lang="en-US" sz="1400">
                  <a:solidFill>
                    <a:srgbClr val="091C4A"/>
                  </a:solidFill>
                  <a:latin typeface="Calibri"/>
                  <a:ea typeface="Calibri"/>
                  <a:cs typeface="Calibri"/>
                  <a:sym typeface="Calibri"/>
                </a:rPr>
                <a:t>DOCUMENT AUTHORING</a:t>
              </a:r>
              <a:endParaRPr/>
            </a:p>
          </p:txBody>
        </p:sp>
        <p:sp>
          <p:nvSpPr>
            <p:cNvPr id="203" name="Google Shape;203;p9"/>
            <p:cNvSpPr/>
            <p:nvPr/>
          </p:nvSpPr>
          <p:spPr>
            <a:xfrm>
              <a:off x="3247244" y="4875917"/>
              <a:ext cx="2624886"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400">
                  <a:solidFill>
                    <a:srgbClr val="5CB3C1"/>
                  </a:solidFill>
                  <a:latin typeface="Calibri"/>
                  <a:ea typeface="Calibri"/>
                  <a:cs typeface="Calibri"/>
                  <a:sym typeface="Calibri"/>
                </a:rPr>
                <a:t>160 MILLION USERS</a:t>
              </a:r>
              <a:endParaRPr/>
            </a:p>
            <a:p>
              <a:pPr indent="0" lvl="0" marL="0" marR="0" rtl="0" algn="l">
                <a:spcBef>
                  <a:spcPts val="0"/>
                </a:spcBef>
                <a:spcAft>
                  <a:spcPts val="0"/>
                </a:spcAft>
                <a:buNone/>
              </a:pPr>
              <a:r>
                <a:rPr b="1" lang="en-US" sz="1400">
                  <a:solidFill>
                    <a:srgbClr val="5CB3C1"/>
                  </a:solidFill>
                  <a:latin typeface="Calibri"/>
                  <a:ea typeface="Calibri"/>
                  <a:cs typeface="Calibri"/>
                  <a:sym typeface="Calibri"/>
                </a:rPr>
                <a:t>BUSINESS INTELLIGENCE </a:t>
              </a:r>
              <a:endParaRPr/>
            </a:p>
          </p:txBody>
        </p:sp>
        <p:sp>
          <p:nvSpPr>
            <p:cNvPr id="204" name="Google Shape;204;p9"/>
            <p:cNvSpPr/>
            <p:nvPr/>
          </p:nvSpPr>
          <p:spPr>
            <a:xfrm>
              <a:off x="6038103" y="4875917"/>
              <a:ext cx="2599716"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400">
                  <a:solidFill>
                    <a:srgbClr val="F3BA28"/>
                  </a:solidFill>
                  <a:latin typeface="Calibri"/>
                  <a:ea typeface="Calibri"/>
                  <a:cs typeface="Calibri"/>
                  <a:sym typeface="Calibri"/>
                </a:rPr>
                <a:t>25 MILLION DEVELOPERS</a:t>
              </a:r>
              <a:endParaRPr/>
            </a:p>
            <a:p>
              <a:pPr indent="0" lvl="0" marL="0" marR="0" rtl="0" algn="l">
                <a:spcBef>
                  <a:spcPts val="0"/>
                </a:spcBef>
                <a:spcAft>
                  <a:spcPts val="0"/>
                </a:spcAft>
                <a:buNone/>
              </a:pPr>
              <a:r>
                <a:rPr b="1" lang="en-US" sz="1400">
                  <a:solidFill>
                    <a:srgbClr val="F3BA28"/>
                  </a:solidFill>
                  <a:latin typeface="Calibri"/>
                  <a:ea typeface="Calibri"/>
                  <a:cs typeface="Calibri"/>
                  <a:sym typeface="Calibri"/>
                </a:rPr>
                <a:t>HTML CODING</a:t>
              </a:r>
              <a:endParaRPr/>
            </a:p>
          </p:txBody>
        </p:sp>
        <p:sp>
          <p:nvSpPr>
            <p:cNvPr id="205" name="Google Shape;205;p9"/>
            <p:cNvSpPr/>
            <p:nvPr/>
          </p:nvSpPr>
          <p:spPr>
            <a:xfrm>
              <a:off x="8828962" y="4875917"/>
              <a:ext cx="1223763"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400">
                  <a:solidFill>
                    <a:srgbClr val="01587A"/>
                  </a:solidFill>
                  <a:latin typeface="Calibri"/>
                  <a:ea typeface="Calibri"/>
                  <a:cs typeface="Calibri"/>
                  <a:sym typeface="Calibri"/>
                </a:rPr>
                <a:t>6 BILLION READERS</a:t>
              </a:r>
              <a:endParaRPr/>
            </a:p>
          </p:txBody>
        </p:sp>
      </p:grpSp>
      <p:grpSp>
        <p:nvGrpSpPr>
          <p:cNvPr id="206" name="Google Shape;206;p9"/>
          <p:cNvGrpSpPr/>
          <p:nvPr/>
        </p:nvGrpSpPr>
        <p:grpSpPr>
          <a:xfrm>
            <a:off x="1077798" y="155152"/>
            <a:ext cx="10036404" cy="1115318"/>
            <a:chOff x="1077798" y="183433"/>
            <a:chExt cx="10036404" cy="1115318"/>
          </a:xfrm>
        </p:grpSpPr>
        <p:sp>
          <p:nvSpPr>
            <p:cNvPr id="207" name="Google Shape;207;p9"/>
            <p:cNvSpPr/>
            <p:nvPr/>
          </p:nvSpPr>
          <p:spPr>
            <a:xfrm>
              <a:off x="1077798" y="183433"/>
              <a:ext cx="10036404" cy="1077218"/>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3200">
                  <a:solidFill>
                    <a:schemeClr val="dk1"/>
                  </a:solidFill>
                  <a:latin typeface="Calibri"/>
                  <a:ea typeface="Calibri"/>
                  <a:cs typeface="Calibri"/>
                  <a:sym typeface="Calibri"/>
                </a:rPr>
                <a:t> </a:t>
              </a:r>
              <a:r>
                <a:rPr b="1" lang="en-US" sz="3200">
                  <a:solidFill>
                    <a:srgbClr val="091C4A"/>
                  </a:solidFill>
                  <a:latin typeface="Calibri"/>
                  <a:ea typeface="Calibri"/>
                  <a:cs typeface="Calibri"/>
                  <a:sym typeface="Calibri"/>
                </a:rPr>
                <a:t>Creating the next generation</a:t>
              </a:r>
              <a:endParaRPr sz="3200">
                <a:solidFill>
                  <a:srgbClr val="091C4A"/>
                </a:solidFill>
                <a:latin typeface="Calibri"/>
                <a:ea typeface="Calibri"/>
                <a:cs typeface="Calibri"/>
                <a:sym typeface="Calibri"/>
              </a:endParaRPr>
            </a:p>
            <a:p>
              <a:pPr indent="0" lvl="0" marL="0" marR="0" rtl="0" algn="ctr">
                <a:spcBef>
                  <a:spcPts val="0"/>
                </a:spcBef>
                <a:spcAft>
                  <a:spcPts val="0"/>
                </a:spcAft>
                <a:buNone/>
              </a:pPr>
              <a:r>
                <a:rPr lang="en-US" sz="3200">
                  <a:solidFill>
                    <a:srgbClr val="5CB3C1"/>
                  </a:solidFill>
                  <a:latin typeface="Calibri"/>
                  <a:ea typeface="Calibri"/>
                  <a:cs typeface="Calibri"/>
                  <a:sym typeface="Calibri"/>
                </a:rPr>
                <a:t> authoring tools for Web-friendly content </a:t>
              </a:r>
              <a:endParaRPr/>
            </a:p>
          </p:txBody>
        </p:sp>
        <p:cxnSp>
          <p:nvCxnSpPr>
            <p:cNvPr id="208" name="Google Shape;208;p9"/>
            <p:cNvCxnSpPr/>
            <p:nvPr/>
          </p:nvCxnSpPr>
          <p:spPr>
            <a:xfrm>
              <a:off x="2819400" y="1298751"/>
              <a:ext cx="6553200" cy="0"/>
            </a:xfrm>
            <a:prstGeom prst="straightConnector1">
              <a:avLst/>
            </a:prstGeom>
            <a:noFill/>
            <a:ln cap="flat" cmpd="sng" w="25400">
              <a:solidFill>
                <a:srgbClr val="5CB3C1"/>
              </a:solidFill>
              <a:prstDash val="solid"/>
              <a:miter lim="800000"/>
              <a:headEnd len="sm" w="sm" type="none"/>
              <a:tailEnd len="sm" w="sm" type="none"/>
            </a:ln>
          </p:spPr>
        </p:cxnSp>
      </p:grpSp>
      <p:sp>
        <p:nvSpPr>
          <p:cNvPr id="209" name="Google Shape;209;p9"/>
          <p:cNvSpPr/>
          <p:nvPr/>
        </p:nvSpPr>
        <p:spPr>
          <a:xfrm rot="5400000">
            <a:off x="4166957" y="1495238"/>
            <a:ext cx="1317812" cy="7780471"/>
          </a:xfrm>
          <a:prstGeom prst="rightBrace">
            <a:avLst>
              <a:gd fmla="val 8333" name="adj1"/>
              <a:gd fmla="val 50000" name="adj2"/>
            </a:avLst>
          </a:prstGeom>
          <a:noFill/>
          <a:ln cap="flat" cmpd="sng" w="38100">
            <a:solidFill>
              <a:srgbClr val="FF211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210" name="Google Shape;210;p9"/>
          <p:cNvSpPr txBox="1"/>
          <p:nvPr/>
        </p:nvSpPr>
        <p:spPr>
          <a:xfrm>
            <a:off x="1758706" y="6111918"/>
            <a:ext cx="593547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Need and will use Storied Data authoring and publishing tools</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2022-10-06T11:44:07Z</dcterms:created>
  <dc:creator>Rado Kotorov</dc:creator>
</cp:coreProperties>
</file>